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436" r:id="rId5"/>
    <p:sldId id="494" r:id="rId6"/>
    <p:sldId id="324" r:id="rId7"/>
    <p:sldId id="472" r:id="rId8"/>
    <p:sldId id="473" r:id="rId9"/>
    <p:sldId id="474" r:id="rId10"/>
    <p:sldId id="475" r:id="rId11"/>
    <p:sldId id="476" r:id="rId12"/>
    <p:sldId id="478" r:id="rId13"/>
    <p:sldId id="465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71" r:id="rId23"/>
    <p:sldId id="487" r:id="rId24"/>
    <p:sldId id="488" r:id="rId25"/>
    <p:sldId id="489" r:id="rId26"/>
    <p:sldId id="490" r:id="rId27"/>
    <p:sldId id="491" r:id="rId28"/>
    <p:sldId id="492" r:id="rId29"/>
    <p:sldId id="493" r:id="rId30"/>
    <p:sldId id="46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information" id="{B40674FB-1804-EB44-B54D-5E84592726E5}">
          <p14:sldIdLst/>
        </p14:section>
        <p14:section name="Example slides for free use" id="{6CD5D1A6-A275-B741-942C-05F553779052}">
          <p14:sldIdLst>
            <p14:sldId id="436"/>
            <p14:sldId id="494"/>
            <p14:sldId id="324"/>
            <p14:sldId id="472"/>
            <p14:sldId id="473"/>
            <p14:sldId id="474"/>
            <p14:sldId id="475"/>
            <p14:sldId id="476"/>
            <p14:sldId id="478"/>
            <p14:sldId id="465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71"/>
            <p14:sldId id="487"/>
            <p14:sldId id="488"/>
            <p14:sldId id="489"/>
            <p14:sldId id="490"/>
            <p14:sldId id="491"/>
            <p14:sldId id="492"/>
            <p14:sldId id="493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Wisnia" initials="SW" lastIdx="1" clrIdx="0">
    <p:extLst>
      <p:ext uri="{19B8F6BF-5375-455C-9EA6-DF929625EA0E}">
        <p15:presenceInfo xmlns:p15="http://schemas.microsoft.com/office/powerpoint/2012/main" userId="4cce30e4be9e83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D41"/>
    <a:srgbClr val="F4FBF5"/>
    <a:srgbClr val="FDECEA"/>
    <a:srgbClr val="FEF6F6"/>
    <a:srgbClr val="E8F5E9"/>
    <a:srgbClr val="63F96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9" autoAdjust="0"/>
    <p:restoredTop sz="86317" autoAdjust="0"/>
  </p:normalViewPr>
  <p:slideViewPr>
    <p:cSldViewPr snapToGrid="0">
      <p:cViewPr varScale="1">
        <p:scale>
          <a:sx n="53" d="100"/>
          <a:sy n="53" d="100"/>
        </p:scale>
        <p:origin x="122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E471F1A-4B75-761F-DDF9-03F05026C6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B51A69-3DE5-FD91-09BB-C58BA9B161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01A88-1362-48E7-819A-B8DA6735514F}" type="datetimeFigureOut">
              <a:rPr lang="de-DE" smtClean="0"/>
              <a:t>27.10.2025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4EB7BE-5B01-37C0-0600-0EC5135C82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F73D7F-3993-C320-7847-BA2F69B2A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8B1C-AAAB-4E7E-92AA-987C106B372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72701-2F08-C245-9EA4-5106B960BE8B}" type="datetimeFigureOut">
              <a:rPr lang="de-DE" smtClean="0"/>
              <a:t>27.10.2025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9B241-E77C-B541-A915-756C703A1E3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7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E3237-FA95-7E92-3FE2-0CC62C56B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BC427-EBE2-7C40-0F48-DA44D8022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8CCB9-D616-5F46-A0C5-D579650B9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2D6F1-18CA-0EB1-E012-E6AB26C5B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283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EE35A-F7BA-3915-B7BA-7165A839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6B66F-AC51-DF30-C442-8CF139FFD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512E73-4918-20AB-900A-8A848571D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74F2B-98DB-BB52-A930-1803F6CFD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96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7E92-A2BE-E173-2407-24F3A6168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7BDD2-6902-BA1C-C517-500368099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C33EB-AEBE-A3D1-2F1F-515CD7CB6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61EA9-2165-A4A6-ED80-8F82AB6F8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006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6F1C9-F29D-B210-6E66-96B4F3477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85CEC-C31F-B45B-5F8B-9E549B6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EFD37-D74E-7CE2-5AF4-0DF8BA30D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5C739-B232-9E14-7DFD-45A7C244A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563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AD221-89E2-29FF-4835-F733B4A5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32207-EDDE-2642-F342-0D67C8BBA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4DA50-E730-77AF-7DA5-96CE439B6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7E226-83F8-D171-C68E-CEEE7B032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449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9D367-1E90-9C28-15C4-47CF03CE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3B7B6-3080-B8AA-A74E-0AFD2152A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08A50-16FF-9100-DF71-24C873FD6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99AAB-5958-21E6-444F-1404EC7E6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975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4DA82-4AB4-7001-6D0B-0676DBA80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9F0A9-3BAF-7314-75F1-AA1DE0287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E2920-DB47-97C5-9390-BFEBCDE80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97A7C-6AAA-6A0C-198F-DDC88A22E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172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E6A4B-0DE3-8D8A-A2EE-9C9B84F01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C58475-963D-8535-2DF7-3A221447F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FE7BC-B2D6-0CBE-1EE3-BACF16C89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9F182-BE34-0CCA-8A30-0AF49C446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55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660E-2239-F987-952F-BF891284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F7297-D8DD-791D-6FF0-A01415F4F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4CDF2-72AF-4743-AF35-987672B55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0FEAC-8F58-5AC8-3321-FB66D64E1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40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12CAE-15B4-6637-8781-6939BCA9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A5A0AF-5EB6-E9DF-545C-CC2457683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A00B-273A-521A-4761-8C13BF8CA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C524-83B0-7284-2229-FD97B0B71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463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6CB81-3D01-4A76-0559-2D7975FC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AFA33-D157-DE69-569F-4EE32464B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C730E-EC55-A2BE-667B-1A4F0F6E1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DF9AE-64FA-F8F1-3C1F-2660BF689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27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405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22338-AF50-F7F8-B3D5-7E7B04795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0697A-7F01-A95E-45B8-C2BCFEA80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529F4-C812-2182-6EE1-E6F654429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5CB0A-9E36-C243-D3FD-C59B4BFC6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541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E0A3F-E18B-660C-8571-B97579D8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61CF2-5954-5657-03B1-F93F92C68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1FE12-B90B-7831-85BC-DED194BF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F4953-B1A7-E2DF-97EF-53733988D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805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BB76-B878-C8E4-C088-A2838CF4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2C3C9-AD95-8C00-F19A-FA2192E12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F6B3B-798F-87AF-7746-36B6EE8D8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EB718-844B-5BDB-17BE-0A9D393BD6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C50E0-3563-FDBB-B365-475162238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B179DB-E926-E25D-6C5B-C135920F9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103B2-EFD0-84B7-5359-A3F27394C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C020-B243-C25D-9544-C1E6EC455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141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2CD2F-C8D0-D99D-2C6D-0F4BD5DF7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837EC-0E46-BAFC-8A05-8D69241EA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231AB-BEC2-D33D-4D79-F5E1ACB1D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88FDB-8CCB-82DA-5AF4-7221CA761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27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42D49-3966-90CF-218E-283D36119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BFD01-833D-9431-42E2-EC8FC8CB7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0A5C8E-DDE3-24C5-67D3-6F2A6B7C2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73FD3-08FB-0B5E-C38F-896AAA5CB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65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4EC86-6091-BF31-F149-A75B4695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F18D6-216E-C632-344B-8F79DE9C2C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CC9B3-D4A1-BF90-3C9B-18AD45F5B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065B5-42FA-DAD8-8D0D-04C4634AA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15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39D0-506B-ED84-82F5-9623B908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D64F5-3E02-EC8A-F9DF-274D8DEF6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1CFD31-1D74-7C51-8C2F-F51C85687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72CCB-5D20-FE87-E8C4-40D12F28A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113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B2525-E1BC-6B5B-813C-CAE901A1C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8332E-3878-8B2E-691E-9B393D16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00907-18FD-144A-B676-76614582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2F48-B311-C3AA-6814-66BE12A6D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39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D996A-4577-2A11-EAFC-34E4ABD3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5D1B8-AD9F-324E-16D9-EBEBAEE2D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B1E1-33A0-5224-E9F5-9A98B46F1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B1D06-D431-E187-3176-D582E1E52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4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3CC26-DDEA-117A-B883-AAC30E93B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89CCF-55A7-80C9-FE98-275D5D66C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E12BF-D4F2-FEB7-EE1E-6A623AAD9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47F7F-70C6-B1A3-FE8C-D51A9B85E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2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7ADE-F14E-F678-E1F3-33F21557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5D9C8-BA7D-02FB-4BD0-2BD1F48FE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93FD3-8066-61BC-524B-45FAC9E3E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B0AC3-2231-46EA-79D1-B4FC5AB90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9B241-E77C-B541-A915-756C703A1E3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530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B1745-22C1-B75C-2E68-00E3EEB5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A0A1B-E139-ED7E-3CBA-E19829FD2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B3B8C-1837-14EE-B900-101F32E0D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9933D-45BB-6778-7F41-C625724A2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9B241-E77C-B541-A915-756C703A1E3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57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F56C5516-50F4-8039-87F6-E9A902DAF9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514350" indent="-514350">
              <a:buClr>
                <a:schemeClr val="accent5"/>
              </a:buClr>
              <a:buFont typeface="+mj-lt"/>
              <a:buAutoNum type="arabicParenBoth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695325" indent="-514350">
              <a:buClr>
                <a:schemeClr val="accent5"/>
              </a:buClr>
              <a:buFont typeface="+mj-lt"/>
              <a:buAutoNum type="arabicParenBoth"/>
              <a:defRPr sz="2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876300" indent="-514350">
              <a:buClr>
                <a:schemeClr val="accent5"/>
              </a:buClr>
              <a:buFont typeface="+mj-lt"/>
              <a:buAutoNum type="arabicParenBoth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542925" indent="0">
              <a:buClr>
                <a:schemeClr val="accent5"/>
              </a:buClr>
              <a:buFont typeface="+mj-lt"/>
              <a:buAutoNum type="arabicParenBoth"/>
              <a:defRPr sz="2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None/>
              <a:defRPr/>
            </a:lvl5pPr>
          </a:lstStyle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1000125" marR="0" lvl="3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Symbol" pitchFamily="2" charset="2"/>
              <a:buChar char="-"/>
              <a:tabLst/>
              <a:defRPr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19150" lvl="2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8ED1F9-C71D-5712-F4CF-529A911DB9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ußzeilenplatzhalter 2">
            <a:extLst>
              <a:ext uri="{FF2B5EF4-FFF2-40B4-BE49-F238E27FC236}">
                <a16:creationId xmlns:a16="http://schemas.microsoft.com/office/drawing/2014/main" id="{39E513A2-C5DA-EAC8-553E-59905613E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</p:spTree>
    <p:extLst>
      <p:ext uri="{BB962C8B-B14F-4D97-AF65-F5344CB8AC3E}">
        <p14:creationId xmlns:p14="http://schemas.microsoft.com/office/powerpoint/2010/main" val="31639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DDC90C45-9382-185A-2864-6DADCAEE3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3DB24E1E-DA72-C595-D5DB-A96FD054AD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7B09614-4668-2D62-5731-7CF6E8A5C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75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2FB8ED-0A23-CF1A-4BC0-AB880EB45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688" y="1020763"/>
            <a:ext cx="11350625" cy="5113337"/>
          </a:xfrm>
        </p:spPr>
        <p:txBody>
          <a:bodyPr/>
          <a:lstStyle>
            <a:lvl1pPr>
              <a:defRPr sz="10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F73058B-6C8D-7F31-26AD-7AED69AC6E23}"/>
              </a:ext>
            </a:extLst>
          </p:cNvPr>
          <p:cNvSpPr txBox="1"/>
          <p:nvPr userDrawn="1"/>
        </p:nvSpPr>
        <p:spPr>
          <a:xfrm>
            <a:off x="420688" y="337551"/>
            <a:ext cx="3483980" cy="3888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SOURCES</a:t>
            </a:r>
            <a:endParaRPr lang="de-DE" b="1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10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19850" y="1363436"/>
            <a:ext cx="5772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850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1BD0BA-EBC4-A9E9-A5E6-E57E90FD8778}"/>
              </a:ext>
            </a:extLst>
          </p:cNvPr>
          <p:cNvSpPr txBox="1"/>
          <p:nvPr userDrawn="1"/>
        </p:nvSpPr>
        <p:spPr>
          <a:xfrm>
            <a:off x="7097486" y="114300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2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499"/>
            <a:ext cx="5342333" cy="3188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5342437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09B7C4A-477B-D43F-E038-A690128A31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5342333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62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5104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535115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79474A8-F77E-1229-4A6B-D3EE621DC98A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28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s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7" y="403485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9201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782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0687" y="1329585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986741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6CB3AF1B-6405-8BF8-F8E1-5702301099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687" y="3692012"/>
            <a:ext cx="5380704" cy="244208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221401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361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83A27FF-5350-ECF8-2159-6E6A6BF8835A}"/>
              </a:ext>
            </a:extLst>
          </p:cNvPr>
          <p:cNvSpPr/>
          <p:nvPr userDrawn="1"/>
        </p:nvSpPr>
        <p:spPr>
          <a:xfrm>
            <a:off x="2648746" y="1074615"/>
            <a:ext cx="924689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1C97CA0C-CD2E-7EC4-82FA-76ED71BE3F05}"/>
              </a:ext>
            </a:extLst>
          </p:cNvPr>
          <p:cNvSpPr/>
          <p:nvPr userDrawn="1"/>
        </p:nvSpPr>
        <p:spPr>
          <a:xfrm>
            <a:off x="2128117" y="2006220"/>
            <a:ext cx="1965949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reihandform 14">
            <a:extLst>
              <a:ext uri="{FF2B5EF4-FFF2-40B4-BE49-F238E27FC236}">
                <a16:creationId xmlns:a16="http://schemas.microsoft.com/office/drawing/2014/main" id="{0EA07E66-D08F-B663-88B0-5485C347DEF2}"/>
              </a:ext>
            </a:extLst>
          </p:cNvPr>
          <p:cNvSpPr/>
          <p:nvPr userDrawn="1"/>
        </p:nvSpPr>
        <p:spPr>
          <a:xfrm>
            <a:off x="1579036" y="3043449"/>
            <a:ext cx="3081087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30EE489-3A16-CA84-4A2A-D040AEBFCFDD}"/>
              </a:ext>
            </a:extLst>
          </p:cNvPr>
          <p:cNvSpPr/>
          <p:nvPr userDrawn="1"/>
        </p:nvSpPr>
        <p:spPr>
          <a:xfrm>
            <a:off x="1016083" y="4073855"/>
            <a:ext cx="4206995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Freihandform 16">
            <a:extLst>
              <a:ext uri="{FF2B5EF4-FFF2-40B4-BE49-F238E27FC236}">
                <a16:creationId xmlns:a16="http://schemas.microsoft.com/office/drawing/2014/main" id="{0F91192C-0781-9AEA-E80F-4C64DB89D5AE}"/>
              </a:ext>
            </a:extLst>
          </p:cNvPr>
          <p:cNvSpPr/>
          <p:nvPr userDrawn="1"/>
        </p:nvSpPr>
        <p:spPr>
          <a:xfrm>
            <a:off x="429229" y="5124734"/>
            <a:ext cx="5380704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89A5DAB6-E550-DB86-83DA-54E06860F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48745" y="2006218"/>
            <a:ext cx="924689" cy="92767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7564438-71EB-0568-123E-E1B4E7A1D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95329" y="3043447"/>
            <a:ext cx="2037923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18914E49-3983-EF23-6F17-2C8496F37D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8965" y="4082006"/>
            <a:ext cx="3156048" cy="928049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E55FB587-BC5F-AC86-F716-36388EDFF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907" y="5130089"/>
            <a:ext cx="4289069" cy="929517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</a:t>
            </a:r>
          </a:p>
          <a:p>
            <a:pPr lvl="0"/>
            <a:r>
              <a:rPr lang="en-US" noProof="0" dirty="0"/>
              <a:t>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9904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meration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5380704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5380810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CD34C1-F1CA-7AE3-AAD9-D1F144CD3A8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4FF24E1F-E1A4-19C1-AC48-7A473CA2B41B}"/>
              </a:ext>
            </a:extLst>
          </p:cNvPr>
          <p:cNvSpPr/>
          <p:nvPr userDrawn="1"/>
        </p:nvSpPr>
        <p:spPr>
          <a:xfrm>
            <a:off x="409434" y="1153236"/>
            <a:ext cx="5374178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EB769ECC-47FB-0C49-63BB-807F2BD5BF14}"/>
              </a:ext>
            </a:extLst>
          </p:cNvPr>
          <p:cNvSpPr/>
          <p:nvPr userDrawn="1"/>
        </p:nvSpPr>
        <p:spPr>
          <a:xfrm>
            <a:off x="402609" y="2088107"/>
            <a:ext cx="537459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24A9F86C-0EB8-8E7D-8796-8746BF2155F8}"/>
              </a:ext>
            </a:extLst>
          </p:cNvPr>
          <p:cNvSpPr/>
          <p:nvPr userDrawn="1"/>
        </p:nvSpPr>
        <p:spPr>
          <a:xfrm>
            <a:off x="416257" y="3104865"/>
            <a:ext cx="5380704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7A01D4FC-F6D1-3FF3-34FA-BEDE06EFE102}"/>
              </a:ext>
            </a:extLst>
          </p:cNvPr>
          <p:cNvSpPr/>
          <p:nvPr userDrawn="1"/>
        </p:nvSpPr>
        <p:spPr>
          <a:xfrm>
            <a:off x="402610" y="4087503"/>
            <a:ext cx="5374178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41D70094-123F-3E0D-8BF2-C5E68029E659}"/>
              </a:ext>
            </a:extLst>
          </p:cNvPr>
          <p:cNvSpPr/>
          <p:nvPr userDrawn="1"/>
        </p:nvSpPr>
        <p:spPr>
          <a:xfrm>
            <a:off x="395786" y="5049672"/>
            <a:ext cx="5374944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33729A2-9CD2-B063-F1A4-39B1342D5B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5" y="115252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F6A81C9C-B91B-4FE6-EA67-D943D42D55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5" y="4074745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94E50E37-546F-A717-CD49-2467F483A7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257" y="3111142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B7E1A109-1DC8-EBA6-DCA7-2CB00AC696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57" y="2099729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C5FE966-CFFB-5648-BC72-E0BFE0C31E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609" y="5044624"/>
            <a:ext cx="5360988" cy="823913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19838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unitvide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39E8992B-8BC6-E70D-1094-302C5F33DA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550040"/>
            <a:ext cx="7615006" cy="726024"/>
          </a:xfrm>
          <a:solidFill>
            <a:schemeClr val="bg1"/>
          </a:solidFill>
          <a:ln>
            <a:noFill/>
          </a:ln>
        </p:spPr>
        <p:txBody>
          <a:bodyPr vert="horz" wrap="squar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The Title of the course is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108FFC0-EDAA-CB5C-D222-6021642A3E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334759"/>
            <a:ext cx="4237479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cap="all" noProof="0" dirty="0"/>
              <a:t>Second line Text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66AB510-F9CA-2C6F-0973-05B5F778AF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3902"/>
            <a:ext cx="723697" cy="277443"/>
          </a:xfrm>
          <a:solidFill>
            <a:schemeClr val="tx1"/>
          </a:solidFill>
          <a:ln>
            <a:noFill/>
          </a:ln>
        </p:spPr>
        <p:txBody>
          <a:bodyPr vert="horz" wrap="none" lIns="108000" tIns="0" rIns="108000" bIns="36000" rtlCol="0" anchor="ctr">
            <a:spAutoFit/>
          </a:bodyPr>
          <a:lstStyle>
            <a:lvl1pPr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Unit 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50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B2F3943-0FA1-4162-15A5-2477CDB41C5D}"/>
              </a:ext>
            </a:extLst>
          </p:cNvPr>
          <p:cNvSpPr/>
          <p:nvPr userDrawn="1"/>
        </p:nvSpPr>
        <p:spPr>
          <a:xfrm>
            <a:off x="0" y="0"/>
            <a:ext cx="12192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915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AD715C1-DFD9-F8A4-F9BE-D55C272AEA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8747" y="1020592"/>
            <a:ext cx="5772148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895E6745-4938-A56D-317D-48B4147B656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687" y="1363436"/>
            <a:ext cx="5351150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E03A003-7FFD-4E93-6551-C9B426F9A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7" y="1020592"/>
            <a:ext cx="5351150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FA48510-121C-1DC5-5435-3F5AD1C73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89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5717143-72E4-39DA-8D81-98D8958CC3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9" y="1020592"/>
            <a:ext cx="3533794" cy="5113508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1B730672-EE94-608D-697D-2FB3CD41493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38" y="1363436"/>
            <a:ext cx="7967662" cy="4770664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8D7BE979-5CA8-74FF-3C32-894DAC5EB4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4337" y="1020592"/>
            <a:ext cx="7546661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6476A93-FA9C-C699-84E1-369AFDCCC0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82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92C23B1-69E4-F8B9-2D6B-66F5097FE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7205" y="1020592"/>
            <a:ext cx="3533794" cy="5113508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D9A286-7E3C-8496-FE05-FA9658A4DA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0688" y="1020592"/>
            <a:ext cx="7546557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143D0D2-82E6-1AF0-0C69-7904D9FD08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C63035C-A3F7-5838-CB17-0EE3056BC35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0688" y="1416050"/>
            <a:ext cx="7546975" cy="4718050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</p:spTree>
    <p:extLst>
      <p:ext uri="{BB962C8B-B14F-4D97-AF65-F5344CB8AC3E}">
        <p14:creationId xmlns:p14="http://schemas.microsoft.com/office/powerpoint/2010/main" val="3638911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6BFFB536-738C-FB9D-6890-BE93C7EEA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0689" y="1020592"/>
            <a:ext cx="7638754" cy="5113337"/>
          </a:xfrm>
        </p:spPr>
        <p:txBody>
          <a:bodyPr/>
          <a:lstStyle>
            <a:lvl1pPr marL="457200" indent="-457200"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8" name="Inhaltsplatzhalter 5">
            <a:extLst>
              <a:ext uri="{FF2B5EF4-FFF2-40B4-BE49-F238E27FC236}">
                <a16:creationId xmlns:a16="http://schemas.microsoft.com/office/drawing/2014/main" id="{6DD2515F-823D-B9C5-0127-569F3FDCC7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384757" y="136343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9" name="Textplatzhalter 8">
            <a:extLst>
              <a:ext uri="{FF2B5EF4-FFF2-40B4-BE49-F238E27FC236}">
                <a16:creationId xmlns:a16="http://schemas.microsoft.com/office/drawing/2014/main" id="{7B6B3BEA-CAE6-E795-B307-D0B7FF5C7B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4757" y="1020592"/>
            <a:ext cx="3386138" cy="275945"/>
          </a:xfrm>
        </p:spPr>
        <p:txBody>
          <a:bodyPr/>
          <a:lstStyle>
            <a:lvl1pPr marL="0" indent="0">
              <a:spcBef>
                <a:spcPts val="200"/>
              </a:spcBef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30" name="Inhaltsplatzhalter 9">
            <a:extLst>
              <a:ext uri="{FF2B5EF4-FFF2-40B4-BE49-F238E27FC236}">
                <a16:creationId xmlns:a16="http://schemas.microsoft.com/office/drawing/2014/main" id="{823ED5C8-267C-F15D-5CB8-A09D07ACD0D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8475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F837B84-8C2C-853F-0A5B-CB7701E495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4757" y="3725863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0B379B73-8A55-04C2-552F-2589C049E9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4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E6C588A2-34D9-6037-60D1-2580AF2630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1020592"/>
            <a:ext cx="11350207" cy="2408407"/>
          </a:xfrm>
          <a:prstGeom prst="rect">
            <a:avLst/>
          </a:prstGeom>
        </p:spPr>
        <p:txBody>
          <a:bodyPr/>
          <a:lstStyle>
            <a:lvl1pPr algn="l">
              <a:spcBef>
                <a:spcPts val="200"/>
              </a:spcBef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Inhaltsplatzhalter 13">
            <a:extLst>
              <a:ext uri="{FF2B5EF4-FFF2-40B4-BE49-F238E27FC236}">
                <a16:creationId xmlns:a16="http://schemas.microsoft.com/office/drawing/2014/main" id="{F1EE4A5E-9583-E606-2962-E68D04AC46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104413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1" name="Inhaltsplatzhalter 15">
            <a:extLst>
              <a:ext uri="{FF2B5EF4-FFF2-40B4-BE49-F238E27FC236}">
                <a16:creationId xmlns:a16="http://schemas.microsoft.com/office/drawing/2014/main" id="{4E02F85E-4461-32D8-B4BA-C175782C2D5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7788139" y="4068706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3" name="Inhaltsplatzhalter 17">
            <a:extLst>
              <a:ext uri="{FF2B5EF4-FFF2-40B4-BE49-F238E27FC236}">
                <a16:creationId xmlns:a16="http://schemas.microsoft.com/office/drawing/2014/main" id="{1846BD88-21FC-08A1-F765-D9B36F648AF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20687" y="4068707"/>
            <a:ext cx="3386138" cy="2065393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373788-24A4-CD20-4607-847F793C8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8BA0EF94-0063-23A2-5029-9EC536F7A8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0687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83EE0B9E-EC4C-6CA5-9975-6F393FB73E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4413" y="3640362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08AFFA-C12A-047C-9F47-848F2B19C3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88139" y="3612226"/>
            <a:ext cx="3386138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</p:spTree>
    <p:extLst>
      <p:ext uri="{BB962C8B-B14F-4D97-AF65-F5344CB8AC3E}">
        <p14:creationId xmlns:p14="http://schemas.microsoft.com/office/powerpoint/2010/main" val="155693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 16">
            <a:extLst>
              <a:ext uri="{FF2B5EF4-FFF2-40B4-BE49-F238E27FC236}">
                <a16:creationId xmlns:a16="http://schemas.microsoft.com/office/drawing/2014/main" id="{5C8441C9-0D8A-65CD-DC6F-202E759DC4FD}"/>
              </a:ext>
            </a:extLst>
          </p:cNvPr>
          <p:cNvSpPr/>
          <p:nvPr userDrawn="1"/>
        </p:nvSpPr>
        <p:spPr>
          <a:xfrm>
            <a:off x="0" y="0"/>
            <a:ext cx="12192000" cy="4454264"/>
          </a:xfrm>
          <a:custGeom>
            <a:avLst/>
            <a:gdLst>
              <a:gd name="connsiteX0" fmla="*/ 0 w 12192000"/>
              <a:gd name="connsiteY0" fmla="*/ 0 h 4454264"/>
              <a:gd name="connsiteX1" fmla="*/ 12192000 w 12192000"/>
              <a:gd name="connsiteY1" fmla="*/ 0 h 4454264"/>
              <a:gd name="connsiteX2" fmla="*/ 12192000 w 12192000"/>
              <a:gd name="connsiteY2" fmla="*/ 3601716 h 4454264"/>
              <a:gd name="connsiteX3" fmla="*/ 0 w 12192000"/>
              <a:gd name="connsiteY3" fmla="*/ 4454264 h 4454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54264">
                <a:moveTo>
                  <a:pt x="0" y="0"/>
                </a:moveTo>
                <a:lnTo>
                  <a:pt x="12192000" y="0"/>
                </a:lnTo>
                <a:lnTo>
                  <a:pt x="12192000" y="3601716"/>
                </a:lnTo>
                <a:lnTo>
                  <a:pt x="0" y="445426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AF3A41B2-F9E1-2BB1-EA80-19E9FE78F5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3673061"/>
            <a:ext cx="3507577" cy="245983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FBF726BC-F46A-B73C-CFB3-AB4E000350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3673059"/>
            <a:ext cx="3509849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CE61D08-5F7E-C41B-7B0B-0D08E87D87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3673059"/>
            <a:ext cx="3507577" cy="24598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B625AB45-92A3-80D4-D6C0-95D844D02B9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0484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2" name="Textplatzhalter 22">
            <a:extLst>
              <a:ext uri="{FF2B5EF4-FFF2-40B4-BE49-F238E27FC236}">
                <a16:creationId xmlns:a16="http://schemas.microsoft.com/office/drawing/2014/main" id="{110D1CE3-F94F-6461-15C7-E4F26FB4ED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4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423B9025-9634-BCF8-EBD7-84B88BB873C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2" y="1384876"/>
            <a:ext cx="3507577" cy="181715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9649F2C6-4261-A5B3-AAC6-73D8832451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2" y="104203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2ACA1FDA-B04B-A15B-7550-38ED6B6316E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8" y="1384877"/>
            <a:ext cx="3507577" cy="181715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74967F76-61FB-9A0E-FC6C-1F35D5B3DD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8" y="1042033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BB7FAA8E-7B8D-C177-FD55-F50D26734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754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hree_Objects_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Quelle Text: </a:t>
            </a:r>
            <a:r>
              <a:rPr lang="en-US" dirty="0" err="1"/>
              <a:t>Autorennachname</a:t>
            </a:r>
            <a:r>
              <a:rPr lang="en-US" dirty="0"/>
              <a:t>, JJJJ, S  123 </a:t>
            </a:r>
            <a:br>
              <a:rPr lang="en-US" dirty="0"/>
            </a:br>
            <a:r>
              <a:rPr lang="en-US" dirty="0"/>
              <a:t>Quelle </a:t>
            </a:r>
            <a:r>
              <a:rPr lang="en-US" dirty="0" err="1"/>
              <a:t>Abbildung</a:t>
            </a:r>
            <a:r>
              <a:rPr lang="en-US" dirty="0"/>
              <a:t>: </a:t>
            </a:r>
            <a:r>
              <a:rPr lang="en-US" dirty="0" err="1"/>
              <a:t>Autorennachname</a:t>
            </a:r>
            <a:r>
              <a:rPr lang="en-US" dirty="0"/>
              <a:t>, JJJJ </a:t>
            </a:r>
            <a:endParaRPr lang="de-DE" sz="800" dirty="0"/>
          </a:p>
        </p:txBody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2101234-D127-70A6-6CBF-7A16E4D1D9F6}"/>
              </a:ext>
            </a:extLst>
          </p:cNvPr>
          <p:cNvSpPr/>
          <p:nvPr userDrawn="1"/>
        </p:nvSpPr>
        <p:spPr>
          <a:xfrm>
            <a:off x="0" y="3213099"/>
            <a:ext cx="12192000" cy="3644901"/>
          </a:xfrm>
          <a:custGeom>
            <a:avLst/>
            <a:gdLst>
              <a:gd name="connsiteX0" fmla="*/ 12192000 w 12192000"/>
              <a:gd name="connsiteY0" fmla="*/ 0 h 3227627"/>
              <a:gd name="connsiteX1" fmla="*/ 12192000 w 12192000"/>
              <a:gd name="connsiteY1" fmla="*/ 3227627 h 3227627"/>
              <a:gd name="connsiteX2" fmla="*/ 0 w 12192000"/>
              <a:gd name="connsiteY2" fmla="*/ 3227627 h 3227627"/>
              <a:gd name="connsiteX3" fmla="*/ 0 w 12192000"/>
              <a:gd name="connsiteY3" fmla="*/ 852548 h 322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7627">
                <a:moveTo>
                  <a:pt x="12192000" y="0"/>
                </a:moveTo>
                <a:lnTo>
                  <a:pt x="12192000" y="3227627"/>
                </a:lnTo>
                <a:lnTo>
                  <a:pt x="0" y="3227627"/>
                </a:lnTo>
                <a:lnTo>
                  <a:pt x="0" y="8525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15">
            <a:extLst>
              <a:ext uri="{FF2B5EF4-FFF2-40B4-BE49-F238E27FC236}">
                <a16:creationId xmlns:a16="http://schemas.microsoft.com/office/drawing/2014/main" id="{BD336AED-2DF0-396C-3763-F4D037CC2D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24338" y="4267385"/>
            <a:ext cx="3507577" cy="1865513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20B61CFF-E459-B35A-ED41-0535389A8A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2401" y="4267384"/>
            <a:ext cx="3509849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7" name="Textplatzhalter 15">
            <a:extLst>
              <a:ext uri="{FF2B5EF4-FFF2-40B4-BE49-F238E27FC236}">
                <a16:creationId xmlns:a16="http://schemas.microsoft.com/office/drawing/2014/main" id="{26CD0A30-3FF2-9E7C-CB0F-CAD8A44136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1691" y="4267384"/>
            <a:ext cx="3507577" cy="1865514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spcAft>
                <a:spcPts val="0"/>
              </a:spcAft>
              <a:defRPr sz="20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</a:lstStyle>
          <a:p>
            <a:pPr lvl="0"/>
            <a:r>
              <a:rPr lang="en-US" noProof="0" dirty="0"/>
              <a:t>List or continuous text </a:t>
            </a:r>
            <a:r>
              <a:rPr lang="en-US" sz="20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0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35734A3B-87D5-9187-A92A-E75E8E52989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210483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883A9B4B-C007-E085-D659-36C0EF2BF3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0483" y="1020592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C1D6674-4A72-D6F7-47A5-96BDE2BCD61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82401" y="1363435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686FEB57-BADD-E131-1F38-9DC442A113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82401" y="1020591"/>
            <a:ext cx="3507577" cy="275945"/>
          </a:xfrm>
        </p:spPr>
        <p:txBody>
          <a:bodyPr anchor="t" anchorCtr="0"/>
          <a:lstStyle>
            <a:lvl1pPr>
              <a:spcBef>
                <a:spcPts val="200"/>
              </a:spcBef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B63D3A8-2EA6-BCF7-EB27-342A0AC6381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20687" y="1363436"/>
            <a:ext cx="3507577" cy="2065393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Add object</a:t>
            </a:r>
          </a:p>
        </p:txBody>
      </p:sp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09339F5D-C663-23AC-725E-DDCD4A847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687" y="1020592"/>
            <a:ext cx="3507577" cy="275945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>
              <a:spcBef>
                <a:spcPts val="200"/>
              </a:spcBef>
              <a:defRPr lang="en-US" sz="800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Example Fig.: Lorem Ipsum 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E0868E4B-A218-7DDF-DDE7-478CB46EE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9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D1701A68-D074-C153-D403-3F92AA5E36FA}"/>
              </a:ext>
            </a:extLst>
          </p:cNvPr>
          <p:cNvSpPr/>
          <p:nvPr userDrawn="1"/>
        </p:nvSpPr>
        <p:spPr>
          <a:xfrm>
            <a:off x="5180024" y="1074615"/>
            <a:ext cx="1971720" cy="829248"/>
          </a:xfrm>
          <a:custGeom>
            <a:avLst/>
            <a:gdLst>
              <a:gd name="connsiteX0" fmla="*/ 0 w 1035646"/>
              <a:gd name="connsiteY0" fmla="*/ 714209 h 714209"/>
              <a:gd name="connsiteX1" fmla="*/ 517823 w 1035646"/>
              <a:gd name="connsiteY1" fmla="*/ 0 h 714209"/>
              <a:gd name="connsiteX2" fmla="*/ 517823 w 1035646"/>
              <a:gd name="connsiteY2" fmla="*/ 0 h 714209"/>
              <a:gd name="connsiteX3" fmla="*/ 1035646 w 1035646"/>
              <a:gd name="connsiteY3" fmla="*/ 714209 h 714209"/>
              <a:gd name="connsiteX4" fmla="*/ 0 w 1035646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646" h="714209">
                <a:moveTo>
                  <a:pt x="0" y="714209"/>
                </a:moveTo>
                <a:lnTo>
                  <a:pt x="517823" y="0"/>
                </a:lnTo>
                <a:lnTo>
                  <a:pt x="517823" y="0"/>
                </a:lnTo>
                <a:lnTo>
                  <a:pt x="1035646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rm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4ECAB265-A5E4-F42B-5F59-3C44F8FC0AAD}"/>
              </a:ext>
            </a:extLst>
          </p:cNvPr>
          <p:cNvSpPr/>
          <p:nvPr userDrawn="1"/>
        </p:nvSpPr>
        <p:spPr>
          <a:xfrm>
            <a:off x="4069882" y="2026692"/>
            <a:ext cx="4192005" cy="934872"/>
          </a:xfrm>
          <a:custGeom>
            <a:avLst/>
            <a:gdLst>
              <a:gd name="connsiteX0" fmla="*/ 0 w 2071292"/>
              <a:gd name="connsiteY0" fmla="*/ 714209 h 714209"/>
              <a:gd name="connsiteX1" fmla="*/ 517823 w 2071292"/>
              <a:gd name="connsiteY1" fmla="*/ 0 h 714209"/>
              <a:gd name="connsiteX2" fmla="*/ 1553469 w 2071292"/>
              <a:gd name="connsiteY2" fmla="*/ 0 h 714209"/>
              <a:gd name="connsiteX3" fmla="*/ 2071292 w 2071292"/>
              <a:gd name="connsiteY3" fmla="*/ 714209 h 714209"/>
              <a:gd name="connsiteX4" fmla="*/ 0 w 2071292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1292" h="714209">
                <a:moveTo>
                  <a:pt x="0" y="714209"/>
                </a:moveTo>
                <a:lnTo>
                  <a:pt x="517823" y="0"/>
                </a:lnTo>
                <a:lnTo>
                  <a:pt x="1553469" y="0"/>
                </a:lnTo>
                <a:lnTo>
                  <a:pt x="2071292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10000"/>
            </a:schemeClr>
          </a:effectRef>
          <a:fontRef idx="minor">
            <a:schemeClr val="lt1"/>
          </a:fontRef>
        </p:style>
        <p:txBody>
          <a:bodyPr spcFirstLastPara="0" vert="horz" wrap="square" lIns="376446" tIns="13970" rIns="376447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CBDCC18-53C5-76E1-49C9-95389F51AA19}"/>
              </a:ext>
            </a:extLst>
          </p:cNvPr>
          <p:cNvSpPr/>
          <p:nvPr userDrawn="1"/>
        </p:nvSpPr>
        <p:spPr>
          <a:xfrm>
            <a:off x="2880974" y="3070745"/>
            <a:ext cx="6569821" cy="928049"/>
          </a:xfrm>
          <a:custGeom>
            <a:avLst/>
            <a:gdLst>
              <a:gd name="connsiteX0" fmla="*/ 0 w 3106938"/>
              <a:gd name="connsiteY0" fmla="*/ 714209 h 714209"/>
              <a:gd name="connsiteX1" fmla="*/ 517823 w 3106938"/>
              <a:gd name="connsiteY1" fmla="*/ 0 h 714209"/>
              <a:gd name="connsiteX2" fmla="*/ 2589115 w 3106938"/>
              <a:gd name="connsiteY2" fmla="*/ 0 h 714209"/>
              <a:gd name="connsiteX3" fmla="*/ 3106938 w 3106938"/>
              <a:gd name="connsiteY3" fmla="*/ 714209 h 714209"/>
              <a:gd name="connsiteX4" fmla="*/ 0 w 3106938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938" h="714209">
                <a:moveTo>
                  <a:pt x="0" y="714209"/>
                </a:moveTo>
                <a:lnTo>
                  <a:pt x="517823" y="0"/>
                </a:lnTo>
                <a:lnTo>
                  <a:pt x="2589115" y="0"/>
                </a:lnTo>
                <a:lnTo>
                  <a:pt x="3106938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20000"/>
            </a:schemeClr>
          </a:effectRef>
          <a:fontRef idx="minor">
            <a:schemeClr val="lt1"/>
          </a:fontRef>
        </p:style>
        <p:txBody>
          <a:bodyPr spcFirstLastPara="0" vert="horz" wrap="square" lIns="557684" tIns="13970" rIns="557685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C182F795-C4E6-2DBD-0F1E-8D275338DF63}"/>
              </a:ext>
            </a:extLst>
          </p:cNvPr>
          <p:cNvSpPr/>
          <p:nvPr userDrawn="1"/>
        </p:nvSpPr>
        <p:spPr>
          <a:xfrm>
            <a:off x="1680583" y="4101088"/>
            <a:ext cx="8970602" cy="948520"/>
          </a:xfrm>
          <a:custGeom>
            <a:avLst/>
            <a:gdLst>
              <a:gd name="connsiteX0" fmla="*/ 0 w 4142584"/>
              <a:gd name="connsiteY0" fmla="*/ 714209 h 714209"/>
              <a:gd name="connsiteX1" fmla="*/ 517823 w 4142584"/>
              <a:gd name="connsiteY1" fmla="*/ 0 h 714209"/>
              <a:gd name="connsiteX2" fmla="*/ 3624761 w 4142584"/>
              <a:gd name="connsiteY2" fmla="*/ 0 h 714209"/>
              <a:gd name="connsiteX3" fmla="*/ 4142584 w 4142584"/>
              <a:gd name="connsiteY3" fmla="*/ 714209 h 714209"/>
              <a:gd name="connsiteX4" fmla="*/ 0 w 4142584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2584" h="714209">
                <a:moveTo>
                  <a:pt x="0" y="714209"/>
                </a:moveTo>
                <a:lnTo>
                  <a:pt x="517823" y="0"/>
                </a:lnTo>
                <a:lnTo>
                  <a:pt x="3624761" y="0"/>
                </a:lnTo>
                <a:lnTo>
                  <a:pt x="4142584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30000"/>
            </a:schemeClr>
          </a:effectRef>
          <a:fontRef idx="minor">
            <a:schemeClr val="lt1"/>
          </a:fontRef>
        </p:style>
        <p:txBody>
          <a:bodyPr spcFirstLastPara="0" vert="horz" wrap="square" lIns="738922" tIns="13970" rIns="738923" bIns="13970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762DA5C-F222-0F56-AD45-2DB8CF48D22C}"/>
              </a:ext>
            </a:extLst>
          </p:cNvPr>
          <p:cNvSpPr/>
          <p:nvPr userDrawn="1"/>
        </p:nvSpPr>
        <p:spPr>
          <a:xfrm>
            <a:off x="429229" y="5124734"/>
            <a:ext cx="11473310" cy="934872"/>
          </a:xfrm>
          <a:custGeom>
            <a:avLst/>
            <a:gdLst>
              <a:gd name="connsiteX0" fmla="*/ 0 w 5178230"/>
              <a:gd name="connsiteY0" fmla="*/ 714209 h 714209"/>
              <a:gd name="connsiteX1" fmla="*/ 517823 w 5178230"/>
              <a:gd name="connsiteY1" fmla="*/ 0 h 714209"/>
              <a:gd name="connsiteX2" fmla="*/ 4660407 w 5178230"/>
              <a:gd name="connsiteY2" fmla="*/ 0 h 714209"/>
              <a:gd name="connsiteX3" fmla="*/ 5178230 w 5178230"/>
              <a:gd name="connsiteY3" fmla="*/ 714209 h 714209"/>
              <a:gd name="connsiteX4" fmla="*/ 0 w 5178230"/>
              <a:gd name="connsiteY4" fmla="*/ 714209 h 71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8230" h="714209">
                <a:moveTo>
                  <a:pt x="0" y="714209"/>
                </a:moveTo>
                <a:lnTo>
                  <a:pt x="517823" y="0"/>
                </a:lnTo>
                <a:lnTo>
                  <a:pt x="4660407" y="0"/>
                </a:lnTo>
                <a:lnTo>
                  <a:pt x="5178230" y="714209"/>
                </a:lnTo>
                <a:lnTo>
                  <a:pt x="0" y="714209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 spcFirstLastPara="0" vert="horz" wrap="square" lIns="920160" tIns="13970" rIns="920161" bIns="1397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4193DA-3FD7-45C4-5AF4-86F496026F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EA27063D-0C43-77EC-366A-B62FAFC19E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7031" y="5131659"/>
            <a:ext cx="9157706" cy="90338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4807CABE-2999-862B-6262-BA779576E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4450" y="4119058"/>
            <a:ext cx="6744561" cy="90338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497353F1-AF4B-70A6-DFF5-0D3B1470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73859" y="3083149"/>
            <a:ext cx="4393245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9E0F41D4-82EF-8AEF-D02F-CB0E360E7E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34415" y="2041783"/>
            <a:ext cx="2077656" cy="89792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10 – 14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0C6A0264-65BC-B864-85A5-645EB1AB69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017" y="1082264"/>
            <a:ext cx="1854253" cy="799495"/>
          </a:xfrm>
        </p:spPr>
        <p:txBody>
          <a:bodyPr anchor="ctr"/>
          <a:lstStyle>
            <a:lvl1pPr algn="ctr">
              <a:spcBef>
                <a:spcPts val="200"/>
              </a:spcBef>
              <a:defRPr sz="1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9495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3" name="Halbbogen 2">
            <a:extLst>
              <a:ext uri="{FF2B5EF4-FFF2-40B4-BE49-F238E27FC236}">
                <a16:creationId xmlns:a16="http://schemas.microsoft.com/office/drawing/2014/main" id="{A833251B-5F90-DFCB-18EC-4DCFE9AD78C3}"/>
              </a:ext>
            </a:extLst>
          </p:cNvPr>
          <p:cNvSpPr/>
          <p:nvPr userDrawn="1"/>
        </p:nvSpPr>
        <p:spPr>
          <a:xfrm>
            <a:off x="-3907167" y="366353"/>
            <a:ext cx="5141866" cy="5124136"/>
          </a:xfrm>
          <a:prstGeom prst="blockArc">
            <a:avLst>
              <a:gd name="adj1" fmla="val 18900000"/>
              <a:gd name="adj2" fmla="val 2700000"/>
              <a:gd name="adj3" fmla="val 422"/>
            </a:avLst>
          </a:prstGeom>
          <a:solidFill>
            <a:schemeClr val="accent4"/>
          </a:solidFill>
          <a:ln w="3175">
            <a:solidFill>
              <a:schemeClr val="bg1">
                <a:lumMod val="50000"/>
                <a:alpha val="99000"/>
              </a:schemeClr>
            </a:solidFill>
          </a:ln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ihandform 3">
            <a:extLst>
              <a:ext uri="{FF2B5EF4-FFF2-40B4-BE49-F238E27FC236}">
                <a16:creationId xmlns:a16="http://schemas.microsoft.com/office/drawing/2014/main" id="{9DE666C6-9A9B-33DA-10FD-3E86D99AF7F3}"/>
              </a:ext>
            </a:extLst>
          </p:cNvPr>
          <p:cNvSpPr/>
          <p:nvPr userDrawn="1"/>
        </p:nvSpPr>
        <p:spPr>
          <a:xfrm>
            <a:off x="777922" y="1262418"/>
            <a:ext cx="10877266" cy="48449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Ellipse 15">
            <a:extLst>
              <a:ext uri="{FF2B5EF4-FFF2-40B4-BE49-F238E27FC236}">
                <a16:creationId xmlns:a16="http://schemas.microsoft.com/office/drawing/2014/main" id="{070CE088-48C3-CA2B-CAED-7CD6FBD19923}"/>
              </a:ext>
            </a:extLst>
          </p:cNvPr>
          <p:cNvSpPr/>
          <p:nvPr userDrawn="1"/>
        </p:nvSpPr>
        <p:spPr>
          <a:xfrm>
            <a:off x="471987" y="1204381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EE2EA8D1-2903-61BF-3DB9-6A030FDA8EEB}"/>
              </a:ext>
            </a:extLst>
          </p:cNvPr>
          <p:cNvSpPr/>
          <p:nvPr userDrawn="1"/>
        </p:nvSpPr>
        <p:spPr>
          <a:xfrm>
            <a:off x="1064525" y="1992573"/>
            <a:ext cx="10583839" cy="491320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57B8DAFA-6566-6EC5-1469-4D62E6E3813F}"/>
              </a:ext>
            </a:extLst>
          </p:cNvPr>
          <p:cNvSpPr/>
          <p:nvPr userDrawn="1"/>
        </p:nvSpPr>
        <p:spPr>
          <a:xfrm>
            <a:off x="814056" y="1917738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210382"/>
              <a:satOff val="-10001"/>
              <a:lumOff val="-269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D7A37CC0-A109-1B93-8DD8-87DA72180EFC}"/>
              </a:ext>
            </a:extLst>
          </p:cNvPr>
          <p:cNvSpPr/>
          <p:nvPr userDrawn="1"/>
        </p:nvSpPr>
        <p:spPr>
          <a:xfrm>
            <a:off x="1221475" y="2702257"/>
            <a:ext cx="10413241" cy="477672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Ellipse 19">
            <a:extLst>
              <a:ext uri="{FF2B5EF4-FFF2-40B4-BE49-F238E27FC236}">
                <a16:creationId xmlns:a16="http://schemas.microsoft.com/office/drawing/2014/main" id="{DD195E5D-200D-9D9A-F183-0E56C185DDC0}"/>
              </a:ext>
            </a:extLst>
          </p:cNvPr>
          <p:cNvSpPr/>
          <p:nvPr userDrawn="1"/>
        </p:nvSpPr>
        <p:spPr>
          <a:xfrm>
            <a:off x="919043" y="2631094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420764"/>
              <a:satOff val="-20002"/>
              <a:lumOff val="-539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9208747-A49A-D027-FCC6-3A7B4E3C8F64}"/>
              </a:ext>
            </a:extLst>
          </p:cNvPr>
          <p:cNvSpPr/>
          <p:nvPr userDrawn="1"/>
        </p:nvSpPr>
        <p:spPr>
          <a:xfrm>
            <a:off x="1129711" y="3411940"/>
            <a:ext cx="10505005" cy="491319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Ellipse 21">
            <a:extLst>
              <a:ext uri="{FF2B5EF4-FFF2-40B4-BE49-F238E27FC236}">
                <a16:creationId xmlns:a16="http://schemas.microsoft.com/office/drawing/2014/main" id="{32750F03-85AA-F037-1D75-57B2333F946E}"/>
              </a:ext>
            </a:extLst>
          </p:cNvPr>
          <p:cNvSpPr/>
          <p:nvPr userDrawn="1"/>
        </p:nvSpPr>
        <p:spPr>
          <a:xfrm>
            <a:off x="814056" y="3344450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631145"/>
              <a:satOff val="-30004"/>
              <a:lumOff val="-808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E023488A-372E-8218-0E74-104B0E91438B}"/>
              </a:ext>
            </a:extLst>
          </p:cNvPr>
          <p:cNvSpPr/>
          <p:nvPr userDrawn="1"/>
        </p:nvSpPr>
        <p:spPr>
          <a:xfrm>
            <a:off x="787641" y="4128447"/>
            <a:ext cx="10847075" cy="491998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rmAutofit/>
          </a:bodyPr>
          <a:lstStyle/>
          <a:p>
            <a:pPr lvl="0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latin typeface="Source Sans Pro" panose="020B0503030403020204" pitchFamily="34" charset="0"/>
              <a:ea typeface="Source Sans Pro" panose="020B05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Ellipse 23">
            <a:extLst>
              <a:ext uri="{FF2B5EF4-FFF2-40B4-BE49-F238E27FC236}">
                <a16:creationId xmlns:a16="http://schemas.microsoft.com/office/drawing/2014/main" id="{085B8D7D-8002-102C-8974-4A0518E8D1ED}"/>
              </a:ext>
            </a:extLst>
          </p:cNvPr>
          <p:cNvSpPr/>
          <p:nvPr userDrawn="1"/>
        </p:nvSpPr>
        <p:spPr>
          <a:xfrm>
            <a:off x="471987" y="4057806"/>
            <a:ext cx="596711" cy="5946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hueOff val="841527"/>
              <a:satOff val="-40005"/>
              <a:lumOff val="-10784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E022DBA-BD1D-DC72-5789-AAB6E45F8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6CAA2952-63DD-F4E0-ECC3-4F9BC33A5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641" y="1263847"/>
            <a:ext cx="10854776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E982D702-3B8F-9BCA-D96D-6A33DA7F8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697" y="1997847"/>
            <a:ext cx="10573719" cy="469751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025384E2-0A83-1587-39E2-1636DD274C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042" y="2704291"/>
            <a:ext cx="10401619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3C25B446-39A0-E996-05C4-654698D5EA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8697" y="3420167"/>
            <a:ext cx="10552964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D117ECF-23B2-A485-A0C6-B7DC721B7D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7397" y="4134435"/>
            <a:ext cx="10854776" cy="469751"/>
          </a:xfrm>
        </p:spPr>
        <p:txBody>
          <a:bodyPr anchor="ctr"/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17945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_Green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6" y="1011932"/>
            <a:ext cx="4189000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6" y="2083592"/>
            <a:ext cx="4189000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6" y="3095234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6" y="4119568"/>
            <a:ext cx="4189000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6" y="5138924"/>
            <a:ext cx="4189000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0286" y="1014832"/>
            <a:ext cx="6461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286" y="2083593"/>
            <a:ext cx="6461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0286" y="3100213"/>
            <a:ext cx="6461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40286" y="4119568"/>
            <a:ext cx="6461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0286" y="5138924"/>
            <a:ext cx="6461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FE02A9-C84C-AED0-C7A5-46CC59957D0E}"/>
              </a:ext>
            </a:extLst>
          </p:cNvPr>
          <p:cNvSpPr/>
          <p:nvPr userDrawn="1"/>
        </p:nvSpPr>
        <p:spPr>
          <a:xfrm>
            <a:off x="6095687" y="0"/>
            <a:ext cx="6096313" cy="6858000"/>
          </a:xfrm>
          <a:prstGeom prst="rect">
            <a:avLst/>
          </a:prstGeom>
          <a:solidFill>
            <a:srgbClr val="55F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954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ars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09433" y="1153236"/>
            <a:ext cx="11238931" cy="8233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02609" y="2088107"/>
            <a:ext cx="11239808" cy="832514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6257" y="3104865"/>
            <a:ext cx="11252578" cy="81886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02609" y="4087503"/>
            <a:ext cx="11238931" cy="81886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395785" y="5049672"/>
            <a:ext cx="11240533" cy="818865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spcBef>
                <a:spcPts val="1800"/>
              </a:spcBef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579AB-D51B-7081-5B56-2A0ACF45FA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71271F8E-BB11-491C-EED1-993FD01AD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91" y="1160799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DD936205-0576-C80A-9E01-D30F4E6DB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92" y="2097063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EE10306-7175-88B6-11C4-B55EEF232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104587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73F7DE20-5006-C719-8453-7645846CE4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492" y="408256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66D2317B-9274-3295-DA31-68022E840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1732" y="5048375"/>
            <a:ext cx="11227826" cy="815802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1094082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7D280E4E-1DF6-E57B-5D1C-380B806A13A2}"/>
              </a:ext>
            </a:extLst>
          </p:cNvPr>
          <p:cNvSpPr/>
          <p:nvPr userDrawn="1"/>
        </p:nvSpPr>
        <p:spPr>
          <a:xfrm>
            <a:off x="420688" y="1249847"/>
            <a:ext cx="2430842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D6DB24C2-180D-7669-6F3E-B09DD43FCD0F}"/>
              </a:ext>
            </a:extLst>
          </p:cNvPr>
          <p:cNvSpPr/>
          <p:nvPr userDrawn="1"/>
        </p:nvSpPr>
        <p:spPr>
          <a:xfrm>
            <a:off x="3241804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kern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1B2660EE-7B96-9220-44D9-3C149F45695E}"/>
              </a:ext>
            </a:extLst>
          </p:cNvPr>
          <p:cNvSpPr/>
          <p:nvPr userDrawn="1"/>
        </p:nvSpPr>
        <p:spPr>
          <a:xfrm>
            <a:off x="6168156" y="1249847"/>
            <a:ext cx="2537528" cy="400795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8B8CBBFD-2D19-C7CB-118E-7A5C8F0262AA}"/>
              </a:ext>
            </a:extLst>
          </p:cNvPr>
          <p:cNvSpPr/>
          <p:nvPr userDrawn="1"/>
        </p:nvSpPr>
        <p:spPr>
          <a:xfrm>
            <a:off x="9095959" y="1249847"/>
            <a:ext cx="2536077" cy="40079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scene3d>
            <a:camera prst="orthographicFront"/>
            <a:lightRig rig="flat" dir="t"/>
          </a:scene3d>
          <a:sp3d prstMaterial="dkEdge">
            <a:bevelT w="6350" h="38100"/>
          </a:sp3d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2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0" tIns="548640" rIns="0" bIns="548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17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88279E-9A8D-0218-8247-5DD4E7422B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C215115-324D-731F-989B-26E1905C6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688" y="2030413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5DECDF0-1D43-7810-7A37-2E22D905E4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388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49211215-FF5C-7262-F6CC-3426DE8215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1689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EB59602B-C727-B110-C580-0662A89E44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8766" y="2030412"/>
            <a:ext cx="2430462" cy="2446337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b="1" noProof="0" dirty="0" err="1"/>
              <a:t>Lorem</a:t>
            </a:r>
            <a:r>
              <a:rPr lang="de-DE" b="1" noProof="0" dirty="0"/>
              <a:t> Ipsum</a:t>
            </a:r>
            <a:endParaRPr lang="de-DE" noProof="0" dirty="0"/>
          </a:p>
          <a:p>
            <a:pPr lvl="0"/>
            <a:r>
              <a:rPr lang="de-DE" noProof="0" dirty="0"/>
              <a:t>Schrift: Source Sans Pro Regular, Schriftgröße: 17 – 32 </a:t>
            </a:r>
            <a:r>
              <a:rPr lang="de-DE" noProof="0" dirty="0" err="1"/>
              <a:t>pt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0526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CBFB65-9C08-7661-1374-7526EFEED684}"/>
              </a:ext>
            </a:extLst>
          </p:cNvPr>
          <p:cNvGrpSpPr/>
          <p:nvPr userDrawn="1"/>
        </p:nvGrpSpPr>
        <p:grpSpPr>
          <a:xfrm>
            <a:off x="2544266" y="1012228"/>
            <a:ext cx="7103154" cy="5006434"/>
            <a:chOff x="2002906" y="1311450"/>
            <a:chExt cx="7192915" cy="4812488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F9705E2F-6F03-F337-7ABE-11D91D1A0316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1311450"/>
              <a:ext cx="3500654" cy="2339547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40519E19-9B0D-C717-BA9B-FF93724466E0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1311450"/>
              <a:ext cx="3518302" cy="2326428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AF7FE2E1-8110-6800-29E8-ED1BC8B33889}"/>
                </a:ext>
              </a:extLst>
            </p:cNvPr>
            <p:cNvSpPr txBox="1">
              <a:spLocks/>
            </p:cNvSpPr>
            <p:nvPr/>
          </p:nvSpPr>
          <p:spPr>
            <a:xfrm>
              <a:off x="5695167" y="3789675"/>
              <a:ext cx="3500654" cy="233426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DE18E42-9C6A-97B9-1EC7-21F859B28709}"/>
                </a:ext>
              </a:extLst>
            </p:cNvPr>
            <p:cNvSpPr txBox="1">
              <a:spLocks/>
            </p:cNvSpPr>
            <p:nvPr/>
          </p:nvSpPr>
          <p:spPr>
            <a:xfrm>
              <a:off x="2002906" y="3789675"/>
              <a:ext cx="3518302" cy="2334263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ADB218C-EB53-61F5-339E-D2C0E303C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75B8A8FB-FBAE-6F02-18EC-61535DD032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4266" y="1012229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5BFF3C0-3DE7-9C7B-4F26-8CA861E376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452" y="10122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46AFC066-A17E-BD0F-7E72-40B015F8B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4266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3D4C179F-8A34-8585-A02C-EBCAC3B65B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0450" y="3590328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741448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5449CBB-3ADB-14EF-50AE-FDAA07619299}"/>
              </a:ext>
            </a:extLst>
          </p:cNvPr>
          <p:cNvGrpSpPr/>
          <p:nvPr userDrawn="1"/>
        </p:nvGrpSpPr>
        <p:grpSpPr>
          <a:xfrm>
            <a:off x="1453487" y="1003124"/>
            <a:ext cx="8434316" cy="4993905"/>
            <a:chOff x="1323501" y="1294659"/>
            <a:chExt cx="8449597" cy="4800444"/>
          </a:xfrm>
        </p:grpSpPr>
        <p:sp>
          <p:nvSpPr>
            <p:cNvPr id="4" name="Inhaltsplatzhalter 2">
              <a:extLst>
                <a:ext uri="{FF2B5EF4-FFF2-40B4-BE49-F238E27FC236}">
                  <a16:creationId xmlns:a16="http://schemas.microsoft.com/office/drawing/2014/main" id="{ED589E31-4578-3B9A-FC99-B82224E42CEF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1294659"/>
              <a:ext cx="3474391" cy="2324622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" name="Inhaltsplatzhalter 2">
              <a:extLst>
                <a:ext uri="{FF2B5EF4-FFF2-40B4-BE49-F238E27FC236}">
                  <a16:creationId xmlns:a16="http://schemas.microsoft.com/office/drawing/2014/main" id="{33DAF40B-F1B9-2518-4254-B7CD44126236}"/>
                </a:ext>
              </a:extLst>
            </p:cNvPr>
            <p:cNvSpPr txBox="1">
              <a:spLocks/>
            </p:cNvSpPr>
            <p:nvPr/>
          </p:nvSpPr>
          <p:spPr>
            <a:xfrm>
              <a:off x="1323501" y="1311450"/>
              <a:ext cx="3476025" cy="2344625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Inhaltsplatzhalter 2">
              <a:extLst>
                <a:ext uri="{FF2B5EF4-FFF2-40B4-BE49-F238E27FC236}">
                  <a16:creationId xmlns:a16="http://schemas.microsoft.com/office/drawing/2014/main" id="{288DB085-8E5E-1043-7ED1-C0B14C44E26A}"/>
                </a:ext>
              </a:extLst>
            </p:cNvPr>
            <p:cNvSpPr txBox="1">
              <a:spLocks/>
            </p:cNvSpPr>
            <p:nvPr/>
          </p:nvSpPr>
          <p:spPr>
            <a:xfrm>
              <a:off x="6298707" y="3712420"/>
              <a:ext cx="3467555" cy="2351003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" name="Inhaltsplatzhalter 2">
              <a:extLst>
                <a:ext uri="{FF2B5EF4-FFF2-40B4-BE49-F238E27FC236}">
                  <a16:creationId xmlns:a16="http://schemas.microsoft.com/office/drawing/2014/main" id="{EE03F3C0-B2D1-6BBD-33EC-A05FE8A184C1}"/>
                </a:ext>
              </a:extLst>
            </p:cNvPr>
            <p:cNvSpPr txBox="1">
              <a:spLocks/>
            </p:cNvSpPr>
            <p:nvPr/>
          </p:nvSpPr>
          <p:spPr>
            <a:xfrm>
              <a:off x="1330337" y="3761877"/>
              <a:ext cx="3469190" cy="2333226"/>
            </a:xfrm>
            <a:prstGeom prst="rect">
              <a:avLst/>
            </a:prstGeom>
            <a:solidFill>
              <a:schemeClr val="accent6"/>
            </a:solidFill>
          </p:spPr>
          <p:txBody>
            <a:bodyPr vert="horz" lIns="144000" tIns="144000" rIns="144000" bIns="14400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2653604-7F0B-7F1B-49A0-FAEBBFC1AD8C}"/>
              </a:ext>
            </a:extLst>
          </p:cNvPr>
          <p:cNvSpPr txBox="1">
            <a:spLocks/>
          </p:cNvSpPr>
          <p:nvPr userDrawn="1"/>
        </p:nvSpPr>
        <p:spPr>
          <a:xfrm>
            <a:off x="4287911" y="2452530"/>
            <a:ext cx="2779008" cy="2112139"/>
          </a:xfrm>
          <a:prstGeom prst="rect">
            <a:avLst/>
          </a:prstGeom>
          <a:solidFill>
            <a:schemeClr val="accent5"/>
          </a:solidFill>
        </p:spPr>
        <p:txBody>
          <a:bodyPr vert="horz" lIns="144000" tIns="144000" rIns="144000" bIns="14400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800"/>
              </a:spcBef>
              <a:buNone/>
            </a:pP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C94B40CC-788D-9326-74E2-18E4DFA14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A0CB851A-C295-6A1A-ABF2-C09E65AAB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4128" y="1032220"/>
            <a:ext cx="3456964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53F307B5-7C22-BD5C-673A-CFA07671B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698" y="1003124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DDBE40F7-D996-20E1-9D9D-B0AC0DFB0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4128" y="3569773"/>
            <a:ext cx="3456968" cy="2408408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8FC7FEA-B436-2FDB-0A8D-1C2A3AC118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696" y="3530157"/>
            <a:ext cx="3456968" cy="2425876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FD8E55E-D27B-8562-66B7-C17653664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7909" y="2464580"/>
            <a:ext cx="2764972" cy="21000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290073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_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36F96059-DCCD-6D10-B4A4-4D61ABD56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  123) </a:t>
            </a:r>
            <a:br>
              <a:rPr lang="en-US" dirty="0"/>
            </a:br>
            <a:r>
              <a:rPr lang="en-US" dirty="0"/>
              <a:t>Source figure: Author’s surname (YYYY)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034F8C0-C43B-AC4F-46B8-06DFF9E6C2B6}"/>
              </a:ext>
            </a:extLst>
          </p:cNvPr>
          <p:cNvGrpSpPr/>
          <p:nvPr userDrawn="1"/>
        </p:nvGrpSpPr>
        <p:grpSpPr>
          <a:xfrm>
            <a:off x="420687" y="990514"/>
            <a:ext cx="11091198" cy="5191920"/>
            <a:chOff x="1179835" y="1306954"/>
            <a:chExt cx="9149558" cy="4990790"/>
          </a:xfrm>
        </p:grpSpPr>
        <p:sp>
          <p:nvSpPr>
            <p:cNvPr id="5" name="Inhaltsplatzhalter 2">
              <a:extLst>
                <a:ext uri="{FF2B5EF4-FFF2-40B4-BE49-F238E27FC236}">
                  <a16:creationId xmlns:a16="http://schemas.microsoft.com/office/drawing/2014/main" id="{551021FA-FA4B-E861-4D15-37492C2B334E}"/>
                </a:ext>
              </a:extLst>
            </p:cNvPr>
            <p:cNvSpPr txBox="1">
              <a:spLocks/>
            </p:cNvSpPr>
            <p:nvPr/>
          </p:nvSpPr>
          <p:spPr>
            <a:xfrm>
              <a:off x="1179835" y="3236227"/>
              <a:ext cx="2979865" cy="1388838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Inhaltsplatzhalter 2">
              <a:extLst>
                <a:ext uri="{FF2B5EF4-FFF2-40B4-BE49-F238E27FC236}">
                  <a16:creationId xmlns:a16="http://schemas.microsoft.com/office/drawing/2014/main" id="{16741524-6926-0A72-0696-7C782B8787E8}"/>
                </a:ext>
              </a:extLst>
            </p:cNvPr>
            <p:cNvSpPr txBox="1">
              <a:spLocks/>
            </p:cNvSpPr>
            <p:nvPr/>
          </p:nvSpPr>
          <p:spPr>
            <a:xfrm>
              <a:off x="7351951" y="3267241"/>
              <a:ext cx="2977442" cy="1357822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Verbinder: gewinkelt 7">
              <a:extLst>
                <a:ext uri="{FF2B5EF4-FFF2-40B4-BE49-F238E27FC236}">
                  <a16:creationId xmlns:a16="http://schemas.microsoft.com/office/drawing/2014/main" id="{42345FC4-D786-3F4F-E30D-DE67C5D7E149}"/>
                </a:ext>
              </a:extLst>
            </p:cNvPr>
            <p:cNvCxnSpPr>
              <a:cxnSpLocks/>
              <a:stCxn id="16" idx="3"/>
              <a:endCxn id="12" idx="1"/>
            </p:cNvCxnSpPr>
            <p:nvPr/>
          </p:nvCxnSpPr>
          <p:spPr>
            <a:xfrm>
              <a:off x="7239066" y="3816973"/>
              <a:ext cx="112885" cy="1291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nhaltsplatzhalter 2">
              <a:extLst>
                <a:ext uri="{FF2B5EF4-FFF2-40B4-BE49-F238E27FC236}">
                  <a16:creationId xmlns:a16="http://schemas.microsoft.com/office/drawing/2014/main" id="{8BB8FD81-652F-FD2B-597E-1D6EED5AFD89}"/>
                </a:ext>
              </a:extLst>
            </p:cNvPr>
            <p:cNvSpPr txBox="1">
              <a:spLocks/>
            </p:cNvSpPr>
            <p:nvPr/>
          </p:nvSpPr>
          <p:spPr>
            <a:xfrm>
              <a:off x="4258375" y="1306954"/>
              <a:ext cx="2983674" cy="1341346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" name="Inhaltsplatzhalter 2">
              <a:extLst>
                <a:ext uri="{FF2B5EF4-FFF2-40B4-BE49-F238E27FC236}">
                  <a16:creationId xmlns:a16="http://schemas.microsoft.com/office/drawing/2014/main" id="{B44439FB-90BD-42DC-6C25-36D472D9C2EA}"/>
                </a:ext>
              </a:extLst>
            </p:cNvPr>
            <p:cNvSpPr txBox="1">
              <a:spLocks/>
            </p:cNvSpPr>
            <p:nvPr/>
          </p:nvSpPr>
          <p:spPr>
            <a:xfrm>
              <a:off x="4261027" y="4953437"/>
              <a:ext cx="2973043" cy="1344307"/>
            </a:xfrm>
            <a:prstGeom prst="rect">
              <a:avLst/>
            </a:prstGeom>
            <a:solidFill>
              <a:schemeClr val="accent2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6" name="Inhaltsplatzhalter 2">
              <a:extLst>
                <a:ext uri="{FF2B5EF4-FFF2-40B4-BE49-F238E27FC236}">
                  <a16:creationId xmlns:a16="http://schemas.microsoft.com/office/drawing/2014/main" id="{4C6EE5EB-8BAA-E09E-5DAB-2E8677F0EFF1}"/>
                </a:ext>
              </a:extLst>
            </p:cNvPr>
            <p:cNvSpPr txBox="1">
              <a:spLocks/>
            </p:cNvSpPr>
            <p:nvPr/>
          </p:nvSpPr>
          <p:spPr>
            <a:xfrm>
              <a:off x="4266023" y="2817035"/>
              <a:ext cx="2973043" cy="1999874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144000" tIns="144000" rIns="144000" bIns="14400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800"/>
                </a:spcBef>
                <a:buNone/>
              </a:pPr>
              <a:endParaRPr lang="de-DE" sz="17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Verbinder: gewinkelt 7">
              <a:extLst>
                <a:ext uri="{FF2B5EF4-FFF2-40B4-BE49-F238E27FC236}">
                  <a16:creationId xmlns:a16="http://schemas.microsoft.com/office/drawing/2014/main" id="{EF7A7D2B-75D5-4D93-97DD-B7A49E8DE249}"/>
                </a:ext>
              </a:extLst>
            </p:cNvPr>
            <p:cNvCxnSpPr>
              <a:cxnSpLocks/>
              <a:stCxn id="5" idx="3"/>
              <a:endCxn id="16" idx="1"/>
            </p:cNvCxnSpPr>
            <p:nvPr/>
          </p:nvCxnSpPr>
          <p:spPr>
            <a:xfrm flipV="1">
              <a:off x="4159700" y="3816973"/>
              <a:ext cx="106323" cy="1136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Verbinder: gewinkelt 7">
              <a:extLst>
                <a:ext uri="{FF2B5EF4-FFF2-40B4-BE49-F238E27FC236}">
                  <a16:creationId xmlns:a16="http://schemas.microsoft.com/office/drawing/2014/main" id="{94653855-6A81-7080-75CA-831AE8F782D5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rot="16200000" flipH="1">
              <a:off x="5667011" y="2731501"/>
              <a:ext cx="168735" cy="23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908E8D-1D32-8D9D-D962-8924433ED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1F78B576-A09B-2512-0663-E20765BBA2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1756" y="985175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49A99CDF-8D6E-A41A-9556-63A1CCD189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858" y="3000676"/>
            <a:ext cx="3587944" cy="144166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0DE90762-8C13-9AC7-512C-ADB579B18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5407" y="4783953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C4AACB6D-AC5B-3E3B-C69E-78DDEA48B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8041" y="3036161"/>
            <a:ext cx="3587944" cy="1385753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94D37A7F-E421-60CC-98E3-A08BA25E7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65407" y="2561453"/>
            <a:ext cx="3587944" cy="2064489"/>
          </a:xfrm>
        </p:spPr>
        <p:txBody>
          <a:bodyPr anchor="ctr">
            <a:normAutofit/>
          </a:bodyPr>
          <a:lstStyle>
            <a:lvl1pPr algn="ctr">
              <a:spcBef>
                <a:spcPts val="200"/>
              </a:spcBef>
              <a:defRPr sz="17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b="1" noProof="0" dirty="0"/>
              <a:t>Lorem Ipsum</a:t>
            </a:r>
            <a:endParaRPr lang="en-US" noProof="0" dirty="0"/>
          </a:p>
          <a:p>
            <a:pPr lvl="0"/>
            <a:r>
              <a:rPr lang="en-US" noProof="0" dirty="0"/>
              <a:t>Font: Source Sans Pro Regular, Font size: 17 – 32 pt.</a:t>
            </a:r>
          </a:p>
        </p:txBody>
      </p:sp>
    </p:spTree>
    <p:extLst>
      <p:ext uri="{BB962C8B-B14F-4D97-AF65-F5344CB8AC3E}">
        <p14:creationId xmlns:p14="http://schemas.microsoft.com/office/powerpoint/2010/main" val="3575995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C10950AD-54BC-E9AE-FA0D-0DBC6FFE37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algn="ctr"/>
            <a:r>
              <a:rPr lang="en-US" noProof="0" dirty="0"/>
              <a:t>Content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51CC6A30-1A7E-593D-464A-6750D4131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4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Box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1B5EA52C-9CDF-1E2A-E2D9-692E377FC5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0689" y="6286500"/>
            <a:ext cx="10456862" cy="278758"/>
          </a:xfrm>
          <a:ln>
            <a:solidFill>
              <a:schemeClr val="bg1">
                <a:lumMod val="85000"/>
              </a:schemeClr>
            </a:solidFill>
          </a:ln>
        </p:spPr>
        <p:txBody>
          <a:bodyPr anchor="b"/>
          <a:lstStyle>
            <a:lvl1pPr marL="0" indent="0">
              <a:buNone/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Source text: Author’s surname (YYYY, p. 123).</a:t>
            </a:r>
            <a:br>
              <a:rPr lang="en-US" dirty="0"/>
            </a:br>
            <a:r>
              <a:rPr lang="en-US" dirty="0"/>
              <a:t>Source figure: Author’s surname (YYYY).</a:t>
            </a:r>
          </a:p>
        </p:txBody>
      </p:sp>
      <p:sp>
        <p:nvSpPr>
          <p:cNvPr id="2" name="Textplatzhalter 2">
            <a:extLst>
              <a:ext uri="{FF2B5EF4-FFF2-40B4-BE49-F238E27FC236}">
                <a16:creationId xmlns:a16="http://schemas.microsoft.com/office/drawing/2014/main" id="{6F415AC6-5200-0480-79AF-8AB86D2B11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002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DC859E-3082-9578-C640-1D12CEFC48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6045" y="1020592"/>
            <a:ext cx="5504953" cy="5113508"/>
          </a:xfrm>
          <a:solidFill>
            <a:schemeClr val="accent6"/>
          </a:solidFill>
        </p:spPr>
        <p:txBody>
          <a:bodyPr lIns="180000" anchor="ctr">
            <a:normAutofit/>
          </a:bodyPr>
          <a:lstStyle>
            <a:lvl1pPr marL="0" indent="0">
              <a:spcBef>
                <a:spcPts val="200"/>
              </a:spcBef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Content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E35FEE7-E5AC-05E3-C53C-4767C4D46A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005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5">
            <a:extLst>
              <a:ext uri="{FF2B5EF4-FFF2-40B4-BE49-F238E27FC236}">
                <a16:creationId xmlns:a16="http://schemas.microsoft.com/office/drawing/2014/main" id="{795C60EC-EFCA-8D5B-EDD8-C5A9FF072305}"/>
              </a:ext>
            </a:extLst>
          </p:cNvPr>
          <p:cNvSpPr txBox="1">
            <a:spLocks/>
          </p:cNvSpPr>
          <p:nvPr userDrawn="1"/>
        </p:nvSpPr>
        <p:spPr>
          <a:xfrm>
            <a:off x="420790" y="337550"/>
            <a:ext cx="11350209" cy="38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000" kern="1200" cap="all" spc="-20" baseline="0" smtClean="0">
                <a:solidFill>
                  <a:schemeClr val="tx1"/>
                </a:solidFill>
                <a:latin typeface="Source Sans Pro Bold" panose="020B0703030503020204" pitchFamily="34" charset="0"/>
                <a:ea typeface="+mj-ea"/>
                <a:cs typeface="+mj-cs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j-ea"/>
                <a:cs typeface="+mj-cs"/>
              </a:rPr>
              <a:t>Font color in combination with background color</a:t>
            </a:r>
            <a:endParaRPr lang="en-US" sz="1400" noProof="0" dirty="0">
              <a:solidFill>
                <a:srgbClr val="E62D41"/>
              </a:solidFill>
            </a:endParaRPr>
          </a:p>
        </p:txBody>
      </p:sp>
      <p:sp>
        <p:nvSpPr>
          <p:cNvPr id="2" name="Freihandform 1">
            <a:extLst>
              <a:ext uri="{FF2B5EF4-FFF2-40B4-BE49-F238E27FC236}">
                <a16:creationId xmlns:a16="http://schemas.microsoft.com/office/drawing/2014/main" id="{F934E13F-EB6A-87B4-08F8-2CEF2550B200}"/>
              </a:ext>
            </a:extLst>
          </p:cNvPr>
          <p:cNvSpPr/>
          <p:nvPr userDrawn="1"/>
        </p:nvSpPr>
        <p:spPr>
          <a:xfrm>
            <a:off x="420688" y="744256"/>
            <a:ext cx="11215630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reihandform 4">
            <a:extLst>
              <a:ext uri="{FF2B5EF4-FFF2-40B4-BE49-F238E27FC236}">
                <a16:creationId xmlns:a16="http://schemas.microsoft.com/office/drawing/2014/main" id="{0737BCF9-D98C-F03F-86D2-53BE49A2857C}"/>
              </a:ext>
            </a:extLst>
          </p:cNvPr>
          <p:cNvSpPr/>
          <p:nvPr userDrawn="1"/>
        </p:nvSpPr>
        <p:spPr>
          <a:xfrm>
            <a:off x="420689" y="1714355"/>
            <a:ext cx="11221728" cy="849637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210382"/>
              <a:satOff val="-10001"/>
              <a:lumOff val="-2696"/>
              <a:alphaOff val="0"/>
            </a:schemeClr>
          </a:fillRef>
          <a:effectRef idx="0">
            <a:schemeClr val="accent5">
              <a:hueOff val="210382"/>
              <a:satOff val="-10001"/>
              <a:lumOff val="-26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E36C601E-FD62-1DD7-99A3-0E33A0637726}"/>
              </a:ext>
            </a:extLst>
          </p:cNvPr>
          <p:cNvSpPr/>
          <p:nvPr userDrawn="1"/>
        </p:nvSpPr>
        <p:spPr>
          <a:xfrm>
            <a:off x="414591" y="2688045"/>
            <a:ext cx="11221728" cy="849636"/>
          </a:xfrm>
          <a:custGeom>
            <a:avLst/>
            <a:gdLst>
              <a:gd name="connsiteX0" fmla="*/ 0 w 9658430"/>
              <a:gd name="connsiteY0" fmla="*/ 0 h 475722"/>
              <a:gd name="connsiteX1" fmla="*/ 9658430 w 9658430"/>
              <a:gd name="connsiteY1" fmla="*/ 0 h 475722"/>
              <a:gd name="connsiteX2" fmla="*/ 9658430 w 9658430"/>
              <a:gd name="connsiteY2" fmla="*/ 475722 h 475722"/>
              <a:gd name="connsiteX3" fmla="*/ 0 w 9658430"/>
              <a:gd name="connsiteY3" fmla="*/ 475722 h 475722"/>
              <a:gd name="connsiteX4" fmla="*/ 0 w 9658430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8430" h="475722">
                <a:moveTo>
                  <a:pt x="0" y="0"/>
                </a:moveTo>
                <a:lnTo>
                  <a:pt x="9658430" y="0"/>
                </a:lnTo>
                <a:lnTo>
                  <a:pt x="9658430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420764"/>
              <a:satOff val="-20002"/>
              <a:lumOff val="-5392"/>
              <a:alphaOff val="0"/>
            </a:schemeClr>
          </a:fillRef>
          <a:effectRef idx="0">
            <a:schemeClr val="accent5">
              <a:hueOff val="420764"/>
              <a:satOff val="-20002"/>
              <a:lumOff val="-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Freihandform 10">
            <a:extLst>
              <a:ext uri="{FF2B5EF4-FFF2-40B4-BE49-F238E27FC236}">
                <a16:creationId xmlns:a16="http://schemas.microsoft.com/office/drawing/2014/main" id="{0C9BF588-EF9A-862E-F334-DA881FD9912E}"/>
              </a:ext>
            </a:extLst>
          </p:cNvPr>
          <p:cNvSpPr/>
          <p:nvPr userDrawn="1"/>
        </p:nvSpPr>
        <p:spPr>
          <a:xfrm>
            <a:off x="414591" y="3666023"/>
            <a:ext cx="11221727" cy="849636"/>
          </a:xfrm>
          <a:custGeom>
            <a:avLst/>
            <a:gdLst>
              <a:gd name="connsiteX0" fmla="*/ 0 w 9763055"/>
              <a:gd name="connsiteY0" fmla="*/ 0 h 475722"/>
              <a:gd name="connsiteX1" fmla="*/ 9763055 w 9763055"/>
              <a:gd name="connsiteY1" fmla="*/ 0 h 475722"/>
              <a:gd name="connsiteX2" fmla="*/ 9763055 w 9763055"/>
              <a:gd name="connsiteY2" fmla="*/ 475722 h 475722"/>
              <a:gd name="connsiteX3" fmla="*/ 0 w 9763055"/>
              <a:gd name="connsiteY3" fmla="*/ 475722 h 475722"/>
              <a:gd name="connsiteX4" fmla="*/ 0 w 9763055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3055" h="475722">
                <a:moveTo>
                  <a:pt x="0" y="0"/>
                </a:moveTo>
                <a:lnTo>
                  <a:pt x="9763055" y="0"/>
                </a:lnTo>
                <a:lnTo>
                  <a:pt x="9763055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631145"/>
              <a:satOff val="-30004"/>
              <a:lumOff val="-8088"/>
              <a:alphaOff val="0"/>
            </a:schemeClr>
          </a:fillRef>
          <a:effectRef idx="0">
            <a:schemeClr val="accent5">
              <a:hueOff val="631145"/>
              <a:satOff val="-30004"/>
              <a:lumOff val="-80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B1802F6F-41B8-D312-35EE-F3255A6B2A57}"/>
              </a:ext>
            </a:extLst>
          </p:cNvPr>
          <p:cNvSpPr/>
          <p:nvPr userDrawn="1"/>
        </p:nvSpPr>
        <p:spPr>
          <a:xfrm>
            <a:off x="414591" y="4640943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Freihandform 2">
            <a:extLst>
              <a:ext uri="{FF2B5EF4-FFF2-40B4-BE49-F238E27FC236}">
                <a16:creationId xmlns:a16="http://schemas.microsoft.com/office/drawing/2014/main" id="{16B7A2E5-9F32-202F-D72C-A3707A4B136C}"/>
              </a:ext>
            </a:extLst>
          </p:cNvPr>
          <p:cNvSpPr/>
          <p:nvPr userDrawn="1"/>
        </p:nvSpPr>
        <p:spPr>
          <a:xfrm>
            <a:off x="414590" y="5615864"/>
            <a:ext cx="11221727" cy="849637"/>
          </a:xfrm>
          <a:custGeom>
            <a:avLst/>
            <a:gdLst>
              <a:gd name="connsiteX0" fmla="*/ 0 w 10103944"/>
              <a:gd name="connsiteY0" fmla="*/ 0 h 475722"/>
              <a:gd name="connsiteX1" fmla="*/ 10103944 w 10103944"/>
              <a:gd name="connsiteY1" fmla="*/ 0 h 475722"/>
              <a:gd name="connsiteX2" fmla="*/ 10103944 w 10103944"/>
              <a:gd name="connsiteY2" fmla="*/ 475722 h 475722"/>
              <a:gd name="connsiteX3" fmla="*/ 0 w 10103944"/>
              <a:gd name="connsiteY3" fmla="*/ 475722 h 475722"/>
              <a:gd name="connsiteX4" fmla="*/ 0 w 10103944"/>
              <a:gd name="connsiteY4" fmla="*/ 0 h 47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3944" h="475722">
                <a:moveTo>
                  <a:pt x="0" y="0"/>
                </a:moveTo>
                <a:lnTo>
                  <a:pt x="10103944" y="0"/>
                </a:lnTo>
                <a:lnTo>
                  <a:pt x="10103944" y="475722"/>
                </a:lnTo>
                <a:lnTo>
                  <a:pt x="0" y="475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841527"/>
              <a:satOff val="-40005"/>
              <a:lumOff val="-10784"/>
              <a:alphaOff val="0"/>
            </a:schemeClr>
          </a:fillRef>
          <a:effectRef idx="0">
            <a:schemeClr val="accent5">
              <a:hueOff val="841527"/>
              <a:satOff val="-40005"/>
              <a:lumOff val="-107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tempo </a:t>
            </a:r>
            <a:r>
              <a:rPr lang="de-DE" sz="1700" b="1" cap="all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porit</a:t>
            </a:r>
            <a:r>
              <a:rPr lang="de-DE" sz="1700" b="1" cap="all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b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eumquo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que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plit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quistrum</a:t>
            </a:r>
            <a:r>
              <a:rPr lang="de-DE" sz="17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de-DE" sz="17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iduci</a:t>
            </a:r>
            <a:endParaRPr lang="de-DE" sz="17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5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_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023EB728-8F6A-061E-1AC0-894F74CAC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95" y="1011932"/>
            <a:ext cx="9539605" cy="9985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B0BA0248-68BE-28DE-0EEC-23D754DC8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5" y="2083592"/>
            <a:ext cx="9539605" cy="927237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 noProof="0" dirty="0"/>
              <a:t>Unit title</a:t>
            </a:r>
          </a:p>
        </p:txBody>
      </p:sp>
      <p:sp>
        <p:nvSpPr>
          <p:cNvPr id="17" name="Textplatzhalter 9">
            <a:extLst>
              <a:ext uri="{FF2B5EF4-FFF2-40B4-BE49-F238E27FC236}">
                <a16:creationId xmlns:a16="http://schemas.microsoft.com/office/drawing/2014/main" id="{F14BA508-EAB7-91DC-3532-A075854B1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095" y="3095234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3FFCB26-9729-977E-E987-94CC63BC8C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095" y="4119568"/>
            <a:ext cx="9539605" cy="950590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FD5B1A4-1338-9ADC-0141-44141CB5F0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5" y="5138924"/>
            <a:ext cx="9539605" cy="987694"/>
          </a:xfrm>
        </p:spPr>
        <p:txBody>
          <a:bodyPr anchor="ctr"/>
          <a:lstStyle>
            <a:lvl1pPr marL="0" indent="0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Delete unused item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63ED18E-B2F1-A658-6017-A9DC8CEFE9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15182" y="1014831"/>
            <a:ext cx="1255714" cy="99563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11C6399-5E43-43D8-1DCE-972A176AA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15182" y="2083592"/>
            <a:ext cx="1255714" cy="927237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CCC8585-F99C-5465-DCED-1DEAFF92A4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15182" y="3100212"/>
            <a:ext cx="1255714" cy="950589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C4673F9A-2D2C-A168-14AC-8E2EED790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15182" y="4119567"/>
            <a:ext cx="1255714" cy="95059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9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45EF674B-39D3-0830-14C4-8F9AB36A4A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15182" y="5138923"/>
            <a:ext cx="1255714" cy="98769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2200" b="1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10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31A4ABE5-A638-A5F2-DD17-ED31906FFE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Topic Outline</a:t>
            </a:r>
          </a:p>
        </p:txBody>
      </p:sp>
    </p:spTree>
    <p:extLst>
      <p:ext uri="{BB962C8B-B14F-4D97-AF65-F5344CB8AC3E}">
        <p14:creationId xmlns:p14="http://schemas.microsoft.com/office/powerpoint/2010/main" val="72553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cast_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3">
            <a:extLst>
              <a:ext uri="{FF2B5EF4-FFF2-40B4-BE49-F238E27FC236}">
                <a16:creationId xmlns:a16="http://schemas.microsoft.com/office/drawing/2014/main" id="{94F4FBC7-3174-37D3-4FCF-4AFE29E93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0" y="2492901"/>
            <a:ext cx="4812957" cy="726024"/>
          </a:xfr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 algn="l"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1. Line title of unit</a:t>
            </a: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6BAA7CB9-354D-A6C5-EC09-7740224643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" y="3276064"/>
            <a:ext cx="4812957" cy="72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108000" tIns="0" rIns="108000" bIns="72000" rtlCol="0" anchor="ctr">
            <a:spAutoFit/>
          </a:bodyPr>
          <a:lstStyle>
            <a:lvl1pPr>
              <a:defRPr kumimoji="0" lang="de-DE" sz="3800" b="1" i="0" u="none" strike="noStrike" cap="all" spc="-2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2. Line title of unit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47274E-419E-9421-A430-1A7E95CA3069}"/>
              </a:ext>
            </a:extLst>
          </p:cNvPr>
          <p:cNvSpPr txBox="1"/>
          <p:nvPr userDrawn="1"/>
        </p:nvSpPr>
        <p:spPr>
          <a:xfrm>
            <a:off x="866274" y="181275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0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A5A764-688C-F849-A0C8-A288FCF71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3227"/>
            <a:ext cx="1100308" cy="1100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FDF7296-0CC5-6ED7-0925-5D8F1D79DFA1}"/>
              </a:ext>
            </a:extLst>
          </p:cNvPr>
          <p:cNvSpPr txBox="1"/>
          <p:nvPr userDrawn="1"/>
        </p:nvSpPr>
        <p:spPr>
          <a:xfrm>
            <a:off x="902043" y="64255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D4618B0-F49E-A3E9-75B2-EA834CBC11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LEARNING OBJECTIVES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971CDA-7551-D712-3F97-D6E5C0A14C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lnSpc>
                <a:spcPct val="120000"/>
              </a:lnSpc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166147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03E04-BFD1-3891-99FC-6134B6337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91" y="248596"/>
            <a:ext cx="1100308" cy="1100308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4A5E9D9-9DE0-D793-3AAC-ECEF39246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SIMPLE EXPLANATION</a:t>
            </a:r>
            <a:endParaRPr lang="en-US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E164E7B8-57D1-9670-E17E-5ABBD34793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0687" y="1019175"/>
            <a:ext cx="9553575" cy="5149850"/>
          </a:xfrm>
        </p:spPr>
        <p:txBody>
          <a:bodyPr/>
          <a:lstStyle>
            <a:lvl1pPr marL="457200" indent="-457200">
              <a:buFont typeface="Symbol" pitchFamily="2" charset="2"/>
              <a:buChar char="-"/>
              <a:defRPr sz="24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24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24-32 pt.; </a:t>
            </a:r>
            <a:r>
              <a:rPr lang="en-US" b="1" noProof="0" dirty="0"/>
              <a:t>Highlights</a:t>
            </a:r>
            <a:r>
              <a:rPr lang="en-US" sz="24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24-32 pt.</a:t>
            </a:r>
          </a:p>
        </p:txBody>
      </p:sp>
    </p:spTree>
    <p:extLst>
      <p:ext uri="{BB962C8B-B14F-4D97-AF65-F5344CB8AC3E}">
        <p14:creationId xmlns:p14="http://schemas.microsoft.com/office/powerpoint/2010/main" val="82628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15F13671-FF46-47BF-9F4E-68321104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defRPr sz="8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B946CFF-395B-4255-07F8-227AED34C3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87" y="337551"/>
            <a:ext cx="11350208" cy="388800"/>
          </a:xfr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kumimoji="0" lang="de-DE" sz="1400" b="0" i="0" u="none" strike="noStrike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400" b="0" i="0" u="none" strike="noStrike" kern="1200" cap="all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Bold" panose="020B0703030503020204" pitchFamily="34" charset="0"/>
                <a:ea typeface="+mn-ea"/>
                <a:cs typeface="+mn-cs"/>
              </a:rPr>
              <a:t>Title always in capitals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40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0">
            <a:extLst>
              <a:ext uri="{FF2B5EF4-FFF2-40B4-BE49-F238E27FC236}">
                <a16:creationId xmlns:a16="http://schemas.microsoft.com/office/drawing/2014/main" id="{E555E73A-1C0B-94C0-1EE0-0A4EB0FA3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88" y="1020592"/>
            <a:ext cx="11350311" cy="5113508"/>
          </a:xfrm>
          <a:prstGeom prst="rect">
            <a:avLst/>
          </a:prstGeom>
          <a:ln>
            <a:noFill/>
          </a:ln>
        </p:spPr>
        <p:txBody>
          <a:bodyPr/>
          <a:lstStyle>
            <a:lvl1pPr marL="457200" indent="-457200">
              <a:buFont typeface="Symbol" pitchFamily="2" charset="2"/>
              <a:buChar char="-"/>
              <a:defRPr sz="3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noProof="0" dirty="0"/>
              <a:t>List or continuous text </a:t>
            </a:r>
            <a:r>
              <a:rPr lang="en-US" sz="3200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Sans Pro Regular, 32 pt.; </a:t>
            </a:r>
            <a:r>
              <a:rPr lang="en-US" b="1" noProof="0" dirty="0"/>
              <a:t>Highlights</a:t>
            </a:r>
            <a:r>
              <a:rPr lang="en-US" sz="3200" b="1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Sans Pro Bold, 32 pt.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C50D73-D8AA-7FF8-5D12-275B72264E85}"/>
              </a:ext>
            </a:extLst>
          </p:cNvPr>
          <p:cNvSpPr txBox="1"/>
          <p:nvPr userDrawn="1"/>
        </p:nvSpPr>
        <p:spPr>
          <a:xfrm>
            <a:off x="2095018" y="33566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de-DE" b="1" i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DDBAA3F-4139-418C-F2BB-6F100871F172}"/>
              </a:ext>
            </a:extLst>
          </p:cNvPr>
          <p:cNvSpPr txBox="1"/>
          <p:nvPr userDrawn="1"/>
        </p:nvSpPr>
        <p:spPr>
          <a:xfrm>
            <a:off x="420687" y="337552"/>
            <a:ext cx="1012187" cy="248399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108000" tIns="0" rIns="108000" bIns="0" rtlCol="0" anchor="ctr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400" b="1" i="0" noProof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82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254730E7-D1FB-06FC-1DE9-9630E18BC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793" y="6286500"/>
            <a:ext cx="10456758" cy="278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>
              <a:lnSpc>
                <a:spcPct val="120000"/>
              </a:lnSpc>
              <a:defRPr sz="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Source text: Author's surname, YYYY, S  123 </a:t>
            </a:r>
            <a:br>
              <a:rPr lang="en-US" noProof="0" dirty="0"/>
            </a:br>
            <a:r>
              <a:rPr lang="en-US" noProof="0" dirty="0"/>
              <a:t>Source figure: Author's surname, YYYY 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B707E78-B684-7038-3EDA-0DF038E0D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88" y="1018141"/>
            <a:ext cx="11350208" cy="51121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buClr>
                <a:schemeClr val="accent5"/>
              </a:buClr>
              <a:buFont typeface="Symbol" pitchFamily="2" charset="2"/>
              <a:buChar char="-"/>
            </a:pP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level, list, Source Sans Pro Regular, 32 pt.</a:t>
            </a:r>
          </a:p>
          <a:p>
            <a:pPr marL="638175" lvl="1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Second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28 pt. </a:t>
            </a:r>
          </a:p>
          <a:p>
            <a:pPr marL="819150" lvl="2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Third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24 pt.</a:t>
            </a:r>
          </a:p>
          <a:p>
            <a:pPr marL="1000125" lvl="3" indent="-457200">
              <a:buClr>
                <a:schemeClr val="accent5"/>
              </a:buClr>
              <a:buFont typeface="Symbol" pitchFamily="2" charset="2"/>
              <a:buChar char="-"/>
            </a:pP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Fourth </a:t>
            </a:r>
            <a:r>
              <a:rPr lang="en-US" b="0" i="0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level</a:t>
            </a:r>
            <a:r>
              <a:rPr lang="en-US" noProof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Source Sans Pro Regular, 20 pt.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Symbol" pitchFamily="2" charset="2"/>
              <a:buChar char="-"/>
            </a:pPr>
            <a:endParaRPr lang="en-US" i="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82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62" r:id="rId2"/>
    <p:sldLayoutId id="2147483870" r:id="rId3"/>
    <p:sldLayoutId id="2147483863" r:id="rId4"/>
    <p:sldLayoutId id="2147483864" r:id="rId5"/>
    <p:sldLayoutId id="2147483866" r:id="rId6"/>
    <p:sldLayoutId id="2147483865" r:id="rId7"/>
    <p:sldLayoutId id="2147483815" r:id="rId8"/>
    <p:sldLayoutId id="2147483878" r:id="rId9"/>
    <p:sldLayoutId id="2147483814" r:id="rId10"/>
    <p:sldLayoutId id="2147483873" r:id="rId11"/>
    <p:sldLayoutId id="2147483811" r:id="rId12"/>
    <p:sldLayoutId id="2147483871" r:id="rId13"/>
    <p:sldLayoutId id="2147483875" r:id="rId14"/>
    <p:sldLayoutId id="2147483876" r:id="rId15"/>
    <p:sldLayoutId id="2147483879" r:id="rId16"/>
    <p:sldLayoutId id="2147483877" r:id="rId17"/>
    <p:sldLayoutId id="2147483880" r:id="rId18"/>
    <p:sldLayoutId id="2147483881" r:id="rId19"/>
    <p:sldLayoutId id="2147483872" r:id="rId20"/>
    <p:sldLayoutId id="2147483869" r:id="rId21"/>
    <p:sldLayoutId id="2147483812" r:id="rId22"/>
    <p:sldLayoutId id="2147483868" r:id="rId23"/>
    <p:sldLayoutId id="2147483809" r:id="rId24"/>
    <p:sldLayoutId id="2147483810" r:id="rId25"/>
    <p:sldLayoutId id="2147483761" r:id="rId26"/>
    <p:sldLayoutId id="2147483808" r:id="rId27"/>
    <p:sldLayoutId id="2147483749" r:id="rId28"/>
    <p:sldLayoutId id="2147483748" r:id="rId29"/>
    <p:sldLayoutId id="2147483750" r:id="rId30"/>
    <p:sldLayoutId id="2147483746" r:id="rId31"/>
    <p:sldLayoutId id="2147483745" r:id="rId32"/>
    <p:sldLayoutId id="2147483751" r:id="rId33"/>
    <p:sldLayoutId id="2147483743" r:id="rId34"/>
    <p:sldLayoutId id="2147483755" r:id="rId35"/>
    <p:sldLayoutId id="2147483756" r:id="rId36"/>
    <p:sldLayoutId id="2147483867" r:id="rId3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36195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800" indent="0" algn="l" defTabSz="914400" rtl="0" eaLnBrk="1" latinLnBrk="0" hangingPunct="1">
        <a:lnSpc>
          <a:spcPct val="120000"/>
        </a:lnSpc>
        <a:spcBef>
          <a:spcPts val="200"/>
        </a:spcBef>
        <a:buClr>
          <a:schemeClr val="accent5"/>
        </a:buClr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gif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6.sv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18000" r="-6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F0D2B-A3D1-569A-853D-FC1B958A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4;p18">
            <a:extLst>
              <a:ext uri="{FF2B5EF4-FFF2-40B4-BE49-F238E27FC236}">
                <a16:creationId xmlns:a16="http://schemas.microsoft.com/office/drawing/2014/main" id="{AA2E033F-8107-3228-30C7-7289890A9B73}"/>
              </a:ext>
            </a:extLst>
          </p:cNvPr>
          <p:cNvSpPr txBox="1"/>
          <p:nvPr/>
        </p:nvSpPr>
        <p:spPr>
          <a:xfrm>
            <a:off x="1647019" y="2426001"/>
            <a:ext cx="9265185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200" dirty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Collections and Relationships</a:t>
            </a:r>
            <a:endParaRPr kumimoji="0" sz="52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3" name="Google Shape;84;p18">
            <a:extLst>
              <a:ext uri="{FF2B5EF4-FFF2-40B4-BE49-F238E27FC236}">
                <a16:creationId xmlns:a16="http://schemas.microsoft.com/office/drawing/2014/main" id="{EAC7588B-78AC-E809-989A-7284BB3FAC63}"/>
              </a:ext>
            </a:extLst>
          </p:cNvPr>
          <p:cNvSpPr txBox="1"/>
          <p:nvPr/>
        </p:nvSpPr>
        <p:spPr>
          <a:xfrm>
            <a:off x="2137215" y="1009153"/>
            <a:ext cx="7596201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Course: Object Oriented Programming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292728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sp>
        <p:nvSpPr>
          <p:cNvPr id="14" name="Google Shape;84;p18">
            <a:extLst>
              <a:ext uri="{FF2B5EF4-FFF2-40B4-BE49-F238E27FC236}">
                <a16:creationId xmlns:a16="http://schemas.microsoft.com/office/drawing/2014/main" id="{1D87514E-1A57-7959-3790-53DCEF23CE2D}"/>
              </a:ext>
            </a:extLst>
          </p:cNvPr>
          <p:cNvSpPr txBox="1"/>
          <p:nvPr/>
        </p:nvSpPr>
        <p:spPr>
          <a:xfrm>
            <a:off x="1096850" y="3276011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Connecting objects with arrays, lists, and class-level design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445205-2A82-9F3B-EDFF-6972AA95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48" y="194105"/>
            <a:ext cx="2907103" cy="815048"/>
          </a:xfrm>
          <a:prstGeom prst="rect">
            <a:avLst/>
          </a:prstGeom>
        </p:spPr>
      </p:pic>
      <p:sp>
        <p:nvSpPr>
          <p:cNvPr id="4" name="Google Shape;84;p18">
            <a:extLst>
              <a:ext uri="{FF2B5EF4-FFF2-40B4-BE49-F238E27FC236}">
                <a16:creationId xmlns:a16="http://schemas.microsoft.com/office/drawing/2014/main" id="{B5D749DF-617D-A19B-BB79-7317ABEF2EF9}"/>
              </a:ext>
            </a:extLst>
          </p:cNvPr>
          <p:cNvSpPr txBox="1"/>
          <p:nvPr/>
        </p:nvSpPr>
        <p:spPr>
          <a:xfrm>
            <a:off x="1096850" y="4993759"/>
            <a:ext cx="10533872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Evis Plaku</a:t>
            </a:r>
            <a:endParaRPr kumimoji="0" sz="2600" b="0" i="0" u="none" strike="noStrike" kern="0" cap="none" spc="0" normalizeH="0" baseline="0" noProof="0" dirty="0">
              <a:ln>
                <a:noFill/>
              </a:ln>
              <a:effectLst/>
              <a:highlight>
                <a:srgbClr val="FFFFFF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3512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E8444-9382-AAF8-CF9D-5A36826C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4EC53-B666-B3ED-DEC0-DD2EEFAE07C0}"/>
              </a:ext>
            </a:extLst>
          </p:cNvPr>
          <p:cNvSpPr txBox="1"/>
          <p:nvPr/>
        </p:nvSpPr>
        <p:spPr>
          <a:xfrm>
            <a:off x="6441929" y="1685771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7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Collections of Objects</a:t>
            </a:r>
          </a:p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sz="4700" dirty="0">
              <a:latin typeface="+mj-lt"/>
              <a:ea typeface="+mj-ea"/>
              <a:cs typeface="+mj-cs"/>
            </a:endParaRPr>
          </a:p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7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Arrays and Lists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A group of colorful circles&#10;&#10;AI-generated content may be incorrect.">
            <a:extLst>
              <a:ext uri="{FF2B5EF4-FFF2-40B4-BE49-F238E27FC236}">
                <a16:creationId xmlns:a16="http://schemas.microsoft.com/office/drawing/2014/main" id="{2378D293-667E-DD81-86C1-DD243652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3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88233-1747-C5A3-1AAB-67C1981BE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2852B9-7FE9-0E1C-47B1-0B2767D89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64574"/>
            <a:ext cx="6894513" cy="1572408"/>
          </a:xfrm>
        </p:spPr>
        <p:txBody>
          <a:bodyPr/>
          <a:lstStyle/>
          <a:p>
            <a:r>
              <a:rPr lang="en-US" sz="2800" dirty="0"/>
              <a:t>Real applications track many objects together, not just single instances</a:t>
            </a:r>
          </a:p>
          <a:p>
            <a:endParaRPr lang="en-US" sz="2800" dirty="0"/>
          </a:p>
          <a:p>
            <a:r>
              <a:rPr lang="en-US" sz="2800" dirty="0"/>
              <a:t>Collections enable add, remove, search, and filter over related objects</a:t>
            </a:r>
          </a:p>
          <a:p>
            <a:endParaRPr lang="en-US" sz="2800" dirty="0"/>
          </a:p>
          <a:p>
            <a:r>
              <a:rPr lang="en-US" sz="2800" dirty="0"/>
              <a:t>Arrays and lists are core tools for storing and organizing objects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366BE00-D547-F668-F8B3-21DEEDEF63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Why collections in </a:t>
            </a:r>
            <a:r>
              <a:rPr lang="en-US" dirty="0" err="1"/>
              <a:t>oop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9C594-0B5C-5ED8-C800-D5E7C9F04BDB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Manage groups of objects to model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real tasks and workflows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86189-7840-42AC-F450-C0048E56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lipboard Checked outline">
            <a:extLst>
              <a:ext uri="{FF2B5EF4-FFF2-40B4-BE49-F238E27FC236}">
                <a16:creationId xmlns:a16="http://schemas.microsoft.com/office/drawing/2014/main" id="{47B53580-8295-7E66-C870-A0EFDDBD9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775" y="95941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71C96C-8FC2-7DD1-D45D-17B578EE3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51" y="4427743"/>
            <a:ext cx="4820696" cy="116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A8D2FA-4430-43AF-828E-B7E9BECF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51" y="2658919"/>
            <a:ext cx="4820696" cy="122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D64CF-2FA8-14AB-0772-20B1A9987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3DF8B0-3BFB-1128-442E-05D7FB0EC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64574"/>
            <a:ext cx="6894513" cy="1572408"/>
          </a:xfrm>
        </p:spPr>
        <p:txBody>
          <a:bodyPr/>
          <a:lstStyle/>
          <a:p>
            <a:r>
              <a:rPr lang="en-US" sz="2800" dirty="0"/>
              <a:t>Declare with type and size</a:t>
            </a:r>
          </a:p>
          <a:p>
            <a:endParaRPr lang="en-US" sz="2800" dirty="0"/>
          </a:p>
          <a:p>
            <a:r>
              <a:rPr lang="en-US" sz="2800" dirty="0"/>
              <a:t>Index access is constant-time; </a:t>
            </a:r>
            <a:br>
              <a:rPr lang="en-US" sz="2800" dirty="0"/>
            </a:br>
            <a:r>
              <a:rPr lang="en-US" sz="2800" b="1" dirty="0"/>
              <a:t>size cannot change after creation</a:t>
            </a:r>
          </a:p>
          <a:p>
            <a:endParaRPr lang="en-US" sz="2800" b="1" dirty="0"/>
          </a:p>
          <a:p>
            <a:r>
              <a:rPr lang="en-US" sz="2800" dirty="0"/>
              <a:t>Best when maximum capacity is known and predictable upfront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A60467-FB23-93B9-8819-05E55A436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Arrays — Fixed-Size Collections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B18BD-BEE9-144C-FA4F-10BE65C60338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Arrays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store a fixed number of elements with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fast indexed access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74588-0E5F-3209-95E9-9F76DECB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Group of people outline">
            <a:extLst>
              <a:ext uri="{FF2B5EF4-FFF2-40B4-BE49-F238E27FC236}">
                <a16:creationId xmlns:a16="http://schemas.microsoft.com/office/drawing/2014/main" id="{08162EAC-37CA-ADB1-04B8-7BA7C19D2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322" y="1054294"/>
            <a:ext cx="914400" cy="9144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B53C563-86D6-3CBB-0147-2A05232FF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 t="13984" r="12898" b="24065"/>
          <a:stretch>
            <a:fillRect/>
          </a:stretch>
        </p:blipFill>
        <p:spPr bwMode="auto">
          <a:xfrm>
            <a:off x="7477589" y="4336412"/>
            <a:ext cx="3758047" cy="223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3CBBDE6-45F3-8C88-255E-A1CB488E8EE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936" t="24103" r="14540" b="24102"/>
          <a:stretch>
            <a:fillRect/>
          </a:stretch>
        </p:blipFill>
        <p:spPr>
          <a:xfrm>
            <a:off x="7329275" y="2131512"/>
            <a:ext cx="4441620" cy="18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6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E642-C5F5-F826-69F2-899BAE03C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785A60-E8E3-661B-68E5-369D165B2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171" y="5401970"/>
            <a:ext cx="11586829" cy="1335716"/>
          </a:xfrm>
        </p:spPr>
        <p:txBody>
          <a:bodyPr/>
          <a:lstStyle/>
          <a:p>
            <a:r>
              <a:rPr lang="en-US" sz="2800" dirty="0"/>
              <a:t>Create the array, then instantiate each object / element in a loop</a:t>
            </a:r>
          </a:p>
          <a:p>
            <a:r>
              <a:rPr lang="en-US" sz="2800" dirty="0"/>
              <a:t>Iterate using </a:t>
            </a:r>
            <a:r>
              <a:rPr lang="en-US" sz="2800" b="1" dirty="0"/>
              <a:t>classic “for to” index</a:t>
            </a:r>
            <a:r>
              <a:rPr lang="en-US" sz="2800" dirty="0"/>
              <a:t>, or </a:t>
            </a:r>
            <a:r>
              <a:rPr lang="en-US" sz="2800" b="1" dirty="0"/>
              <a:t>enhanced for-each </a:t>
            </a:r>
            <a:r>
              <a:rPr lang="en-US" sz="2800" dirty="0"/>
              <a:t>for clarity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988273A-E6BA-CFE9-932C-845F45B03C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Arrays of objects: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68E90-31EC-95E2-7360-C27E2C52ED75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Initialize each slot, then iterate to use your object references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E1EDB7-6020-7A79-9EC9-DC93EA6A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Group of people outline">
            <a:extLst>
              <a:ext uri="{FF2B5EF4-FFF2-40B4-BE49-F238E27FC236}">
                <a16:creationId xmlns:a16="http://schemas.microsoft.com/office/drawing/2014/main" id="{219DC0B9-A144-3C62-8C94-3494D0B94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322" y="1054294"/>
            <a:ext cx="914400" cy="914400"/>
          </a:xfrm>
          <a:prstGeom prst="rect">
            <a:avLst/>
          </a:prstGeom>
        </p:spPr>
      </p:pic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B8CEADD-D93C-F987-7BAB-483AEF2378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74" t="16929" r="9605" b="19085"/>
          <a:stretch>
            <a:fillRect/>
          </a:stretch>
        </p:blipFill>
        <p:spPr>
          <a:xfrm>
            <a:off x="2361635" y="2121507"/>
            <a:ext cx="7468311" cy="32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6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2756B-7A4B-9FD7-9B4E-E71AEB00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147A42-DF83-FEDC-E7B7-310038B51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642796"/>
            <a:ext cx="5589820" cy="1572408"/>
          </a:xfrm>
        </p:spPr>
        <p:txBody>
          <a:bodyPr/>
          <a:lstStyle/>
          <a:p>
            <a:r>
              <a:rPr lang="en-US" sz="2800" b="1" dirty="0"/>
              <a:t>Fixed size</a:t>
            </a:r>
            <a:r>
              <a:rPr lang="en-US" sz="2800" dirty="0"/>
              <a:t>: you must know capacity in advance or waste memory space</a:t>
            </a:r>
          </a:p>
          <a:p>
            <a:endParaRPr lang="en-US" sz="2800" dirty="0"/>
          </a:p>
          <a:p>
            <a:r>
              <a:rPr lang="en-US" sz="2800" u="sng" dirty="0"/>
              <a:t>No built-in search/insert/delete</a:t>
            </a:r>
            <a:r>
              <a:rPr lang="en-US" sz="2800" dirty="0"/>
              <a:t>; you write manual indexing logic yourself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8F650E-4422-424C-D2FA-338EA000AB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Array limitations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F4087-47D4-D19F-6149-D8106D6017FA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Arrays are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fixed-size containers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without rich operations built-in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B5765-3501-85F6-3D3E-5D9D3C2F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Warning outline">
            <a:extLst>
              <a:ext uri="{FF2B5EF4-FFF2-40B4-BE49-F238E27FC236}">
                <a16:creationId xmlns:a16="http://schemas.microsoft.com/office/drawing/2014/main" id="{506C42D6-3BC5-1C3F-9345-45DEC67CE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264" y="908824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9694C36-1A0D-6451-50F9-F7C231D354F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983" t="19708" r="15575" b="22875"/>
          <a:stretch>
            <a:fillRect/>
          </a:stretch>
        </p:blipFill>
        <p:spPr>
          <a:xfrm>
            <a:off x="6010507" y="2854991"/>
            <a:ext cx="6010505" cy="27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1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7CC4-5E08-0504-0FD7-9737B8A5C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43F31E-5B22-4510-8D64-431685FF4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408621"/>
            <a:ext cx="5258218" cy="1572408"/>
          </a:xfrm>
        </p:spPr>
        <p:txBody>
          <a:bodyPr/>
          <a:lstStyle/>
          <a:p>
            <a:r>
              <a:rPr lang="en-US" sz="2800" dirty="0"/>
              <a:t>Prefer </a:t>
            </a:r>
            <a:r>
              <a:rPr lang="en-US" sz="2600" dirty="0" err="1">
                <a:latin typeface="Consolas" panose="020B0609020204030204" pitchFamily="49" charset="0"/>
              </a:rPr>
              <a:t>ArrayList</a:t>
            </a:r>
            <a:r>
              <a:rPr lang="en-US" sz="2800" dirty="0"/>
              <a:t> for dynamic sizing and convenient helper methods when growing</a:t>
            </a:r>
          </a:p>
          <a:p>
            <a:endParaRPr lang="en-US" sz="2800" dirty="0"/>
          </a:p>
          <a:p>
            <a:r>
              <a:rPr lang="en-US" sz="2800" dirty="0"/>
              <a:t>Grows and shrinks automatically as elements are added or removed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7D28DDC-9844-1275-6B9C-6D4AC60927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Array lists: dynamic collections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0E0ED-6570-4138-C129-94E0A1806E56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resizable list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objects with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convenient methods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indexing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72C2E-04E6-D4CA-84A1-FBAE8D5F6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Alterations &amp; Tailoring outline">
            <a:extLst>
              <a:ext uri="{FF2B5EF4-FFF2-40B4-BE49-F238E27FC236}">
                <a16:creationId xmlns:a16="http://schemas.microsoft.com/office/drawing/2014/main" id="{8DDF67BE-EA85-DDD2-2039-1C096C436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078" y="770173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B10307-1FF5-10D1-161B-05DBAF37FE73}"/>
              </a:ext>
            </a:extLst>
          </p:cNvPr>
          <p:cNvSpPr/>
          <p:nvPr/>
        </p:nvSpPr>
        <p:spPr>
          <a:xfrm>
            <a:off x="6164573" y="2478504"/>
            <a:ext cx="5606321" cy="3879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F0C6ED-BB70-A4B1-F3AF-C0C0EB944402}"/>
              </a:ext>
            </a:extLst>
          </p:cNvPr>
          <p:cNvSpPr/>
          <p:nvPr/>
        </p:nvSpPr>
        <p:spPr>
          <a:xfrm>
            <a:off x="6407723" y="2791324"/>
            <a:ext cx="1347536" cy="58954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F84125-3674-FCF3-D5A5-C6453350AD71}"/>
              </a:ext>
            </a:extLst>
          </p:cNvPr>
          <p:cNvSpPr/>
          <p:nvPr/>
        </p:nvSpPr>
        <p:spPr>
          <a:xfrm>
            <a:off x="8240927" y="2791324"/>
            <a:ext cx="1671995" cy="58954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Get all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1D1AA0-996B-6043-E77D-E8CB1322996D}"/>
              </a:ext>
            </a:extLst>
          </p:cNvPr>
          <p:cNvSpPr/>
          <p:nvPr/>
        </p:nvSpPr>
        <p:spPr>
          <a:xfrm>
            <a:off x="6407723" y="3693689"/>
            <a:ext cx="1347536" cy="5895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91D6CD-DCC1-26B3-FE59-A7C596EA9015}"/>
              </a:ext>
            </a:extLst>
          </p:cNvPr>
          <p:cNvSpPr/>
          <p:nvPr/>
        </p:nvSpPr>
        <p:spPr>
          <a:xfrm>
            <a:off x="8259464" y="3693689"/>
            <a:ext cx="1671994" cy="5895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Add all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CFD2E8-17BB-961D-1DFC-946662F277D3}"/>
              </a:ext>
            </a:extLst>
          </p:cNvPr>
          <p:cNvSpPr/>
          <p:nvPr/>
        </p:nvSpPr>
        <p:spPr>
          <a:xfrm>
            <a:off x="10267892" y="2791324"/>
            <a:ext cx="1347536" cy="58954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size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873A2D-4BC9-9254-5E93-2784130E812D}"/>
              </a:ext>
            </a:extLst>
          </p:cNvPr>
          <p:cNvSpPr/>
          <p:nvPr/>
        </p:nvSpPr>
        <p:spPr>
          <a:xfrm>
            <a:off x="10075383" y="3693688"/>
            <a:ext cx="1671994" cy="5895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remove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33F1B7-DA8D-DE95-905E-DAB512A89936}"/>
              </a:ext>
            </a:extLst>
          </p:cNvPr>
          <p:cNvSpPr/>
          <p:nvPr/>
        </p:nvSpPr>
        <p:spPr>
          <a:xfrm>
            <a:off x="6407722" y="4627694"/>
            <a:ext cx="1581245" cy="58954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clear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8CACCA-D292-E56B-1260-A9C2F7AD5E2C}"/>
              </a:ext>
            </a:extLst>
          </p:cNvPr>
          <p:cNvSpPr/>
          <p:nvPr/>
        </p:nvSpPr>
        <p:spPr>
          <a:xfrm>
            <a:off x="8405261" y="4635269"/>
            <a:ext cx="1862631" cy="58954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Is empty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8FA707-7AD1-AAD2-4BE6-25C75786E342}"/>
              </a:ext>
            </a:extLst>
          </p:cNvPr>
          <p:cNvSpPr/>
          <p:nvPr/>
        </p:nvSpPr>
        <p:spPr>
          <a:xfrm>
            <a:off x="7167655" y="5530059"/>
            <a:ext cx="1862631" cy="58954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95FE638-3458-57FD-CD1D-673E0E48C80E}"/>
              </a:ext>
            </a:extLst>
          </p:cNvPr>
          <p:cNvSpPr/>
          <p:nvPr/>
        </p:nvSpPr>
        <p:spPr>
          <a:xfrm>
            <a:off x="9561692" y="5496421"/>
            <a:ext cx="1862631" cy="589547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r>
              <a:rPr lang="en-US" sz="2000" b="1" cap="all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 each</a:t>
            </a:r>
          </a:p>
        </p:txBody>
      </p:sp>
    </p:spTree>
    <p:extLst>
      <p:ext uri="{BB962C8B-B14F-4D97-AF65-F5344CB8AC3E}">
        <p14:creationId xmlns:p14="http://schemas.microsoft.com/office/powerpoint/2010/main" val="156643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F5333-F954-267A-C727-D3C0C06D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C8C533-B070-90B1-D1D7-3E32CC33C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32307"/>
            <a:ext cx="4620545" cy="1572408"/>
          </a:xfrm>
        </p:spPr>
        <p:txBody>
          <a:bodyPr/>
          <a:lstStyle/>
          <a:p>
            <a:r>
              <a:rPr lang="en-US" sz="2800" dirty="0"/>
              <a:t>Declare with proper import</a:t>
            </a:r>
          </a:p>
          <a:p>
            <a:endParaRPr lang="en-US" sz="2800" dirty="0"/>
          </a:p>
          <a:p>
            <a:r>
              <a:rPr lang="en-US" sz="2800" dirty="0"/>
              <a:t>Add or remove elements</a:t>
            </a:r>
          </a:p>
          <a:p>
            <a:endParaRPr lang="en-US" sz="2800" dirty="0"/>
          </a:p>
          <a:p>
            <a:r>
              <a:rPr lang="en-US" sz="2800" dirty="0"/>
              <a:t>Access elements or iterate through enhanced for each loops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6338B8-FED6-85B8-F95E-F6906C585C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ArrayList Basics — Syntax &amp;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3A343-D705-6EE0-E6D4-72FB0992AA05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Declare, add, and access elements with simple, readable list syntax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81A3B-F102-BED8-E16C-ABF257BE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Circles with arrows outline">
            <a:extLst>
              <a:ext uri="{FF2B5EF4-FFF2-40B4-BE49-F238E27FC236}">
                <a16:creationId xmlns:a16="http://schemas.microsoft.com/office/drawing/2014/main" id="{44B0F734-48AD-7506-A736-EC5E4E5C4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264" y="990233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2C8A726-C467-2372-A2EE-F4E552A087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388" t="16336" r="10691" b="15736"/>
          <a:stretch>
            <a:fillRect/>
          </a:stretch>
        </p:blipFill>
        <p:spPr>
          <a:xfrm>
            <a:off x="5041232" y="2633595"/>
            <a:ext cx="7038473" cy="30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48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751F-E909-2667-1F03-2A236D466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E03532-A13B-9ADF-F37B-B57C7D3D5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14676"/>
            <a:ext cx="4319756" cy="1572408"/>
          </a:xfrm>
        </p:spPr>
        <p:txBody>
          <a:bodyPr/>
          <a:lstStyle/>
          <a:p>
            <a:r>
              <a:rPr lang="en-US" sz="2800" dirty="0"/>
              <a:t>Use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contains()</a:t>
            </a:r>
            <a:r>
              <a:rPr lang="en-US" sz="2800" dirty="0"/>
              <a:t>,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indexOf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2800" dirty="0"/>
              <a:t>,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remove(object)</a:t>
            </a:r>
            <a:r>
              <a:rPr lang="en-US" sz="2800" dirty="0"/>
              <a:t>, and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clear() </a:t>
            </a:r>
            <a:r>
              <a:rPr lang="en-US" sz="2800" dirty="0"/>
              <a:t>for common operations</a:t>
            </a:r>
          </a:p>
          <a:p>
            <a:endParaRPr lang="en-US" sz="2800" dirty="0"/>
          </a:p>
          <a:p>
            <a:r>
              <a:rPr lang="en-US" sz="2800" dirty="0"/>
              <a:t>Enhanced </a:t>
            </a:r>
            <a:r>
              <a:rPr lang="en-US" sz="2800" b="1" dirty="0"/>
              <a:t>for-each</a:t>
            </a:r>
            <a:r>
              <a:rPr lang="en-US" sz="2800" dirty="0"/>
              <a:t> to read items cleanly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3C5C95-DEF2-F71E-5365-21367984F9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ArrayList Methods — Search &amp; Modify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BB7F-9B1A-B47B-23C0-2A72B73184AF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Find, iterate, and update list elements with simple, readable calls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D74E1B-B2BA-160B-E275-474B1D01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Folder Search outline">
            <a:extLst>
              <a:ext uri="{FF2B5EF4-FFF2-40B4-BE49-F238E27FC236}">
                <a16:creationId xmlns:a16="http://schemas.microsoft.com/office/drawing/2014/main" id="{2891DA3D-BA1E-98D3-CE08-FD0D9C457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624" y="896183"/>
            <a:ext cx="1089859" cy="1089859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A6F2872-F227-A9CB-6E5C-ED8FF5121F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89" t="15263" r="10136" b="16315"/>
          <a:stretch>
            <a:fillRect/>
          </a:stretch>
        </p:blipFill>
        <p:spPr>
          <a:xfrm>
            <a:off x="4372795" y="2455204"/>
            <a:ext cx="7706911" cy="375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7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D3525-43A5-6796-6415-E1DF0F8C7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F984700-C0DE-9995-39EB-D52E2CD74F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Arrays vs ArrayList — When to Use Which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8F872-EE94-423F-08E5-58EB8EA7054C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Fixed size vs dynamic growth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pick based on stability and flexibility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1F2A-9B53-D4AE-5EED-7D29D433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Scales of justice outline">
            <a:extLst>
              <a:ext uri="{FF2B5EF4-FFF2-40B4-BE49-F238E27FC236}">
                <a16:creationId xmlns:a16="http://schemas.microsoft.com/office/drawing/2014/main" id="{E6DF8623-97DE-77F7-C6DC-354AE67F8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71" y="990233"/>
            <a:ext cx="914400" cy="9144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8EAA033-647A-B993-0032-DAC3E46D3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68218"/>
              </p:ext>
            </p:extLst>
          </p:nvPr>
        </p:nvGraphicFramePr>
        <p:xfrm>
          <a:off x="1048970" y="2503861"/>
          <a:ext cx="10393061" cy="382757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78639">
                  <a:extLst>
                    <a:ext uri="{9D8B030D-6E8A-4147-A177-3AD203B41FA5}">
                      <a16:colId xmlns:a16="http://schemas.microsoft.com/office/drawing/2014/main" val="19671951"/>
                    </a:ext>
                  </a:extLst>
                </a:gridCol>
                <a:gridCol w="3721432">
                  <a:extLst>
                    <a:ext uri="{9D8B030D-6E8A-4147-A177-3AD203B41FA5}">
                      <a16:colId xmlns:a16="http://schemas.microsoft.com/office/drawing/2014/main" val="3889807275"/>
                    </a:ext>
                  </a:extLst>
                </a:gridCol>
                <a:gridCol w="4192990">
                  <a:extLst>
                    <a:ext uri="{9D8B030D-6E8A-4147-A177-3AD203B41FA5}">
                      <a16:colId xmlns:a16="http://schemas.microsoft.com/office/drawing/2014/main" val="2130520495"/>
                    </a:ext>
                  </a:extLst>
                </a:gridCol>
              </a:tblGrid>
              <a:tr h="463283"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Aspect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Arrays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ArrayList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087653759"/>
                  </a:ext>
                </a:extLst>
              </a:tr>
              <a:tr h="57498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Size behavior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Fixed at creation; cannot change later 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Dynamic; grows and shrinks automatically 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611086474"/>
                  </a:ext>
                </a:extLst>
              </a:tr>
              <a:tr h="57498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Ease of use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Manual add/remove and resizing logic required 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Built-in add(), remove(), clear(), and more 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4050068128"/>
                  </a:ext>
                </a:extLst>
              </a:tr>
              <a:tr h="516306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Access syntax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Fast indexed access with a[</a:t>
                      </a:r>
                      <a:r>
                        <a:rPr lang="en-US" sz="2000" dirty="0" err="1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</a:t>
                      </a: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] 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Indexed access with get(</a:t>
                      </a:r>
                      <a:r>
                        <a:rPr lang="en-US" sz="2000" dirty="0" err="1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</a:t>
                      </a: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), still fast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3376838984"/>
                  </a:ext>
                </a:extLst>
              </a:tr>
              <a:tr h="57498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Data types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Supports primitives and objects directly 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Objects only; primitives via autoboxing 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1880027204"/>
                  </a:ext>
                </a:extLst>
              </a:tr>
              <a:tr h="740787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Typical usage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Known capacity, performance-critical segments </a:t>
                      </a:r>
                    </a:p>
                  </a:txBody>
                  <a:tcPr marL="50800" marR="5080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sz="2000" dirty="0"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Managing domain objects in application code </a:t>
                      </a:r>
                    </a:p>
                  </a:txBody>
                  <a:tcPr marL="50800" marR="50800" anchor="ctr"/>
                </a:tc>
                <a:extLst>
                  <a:ext uri="{0D108BD9-81ED-4DB2-BD59-A6C34878D82A}">
                    <a16:rowId xmlns:a16="http://schemas.microsoft.com/office/drawing/2014/main" val="2003145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28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5FC35-BA17-4392-E744-2BD4092BB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59F1A-C5F4-0670-31D7-18385EABAE0A}"/>
              </a:ext>
            </a:extLst>
          </p:cNvPr>
          <p:cNvSpPr txBox="1"/>
          <p:nvPr/>
        </p:nvSpPr>
        <p:spPr>
          <a:xfrm>
            <a:off x="6225230" y="1233272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Bank System Example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 descr="A diagram of a bank&#10;&#10;AI-generated content may be incorrect.">
            <a:extLst>
              <a:ext uri="{FF2B5EF4-FFF2-40B4-BE49-F238E27FC236}">
                <a16:creationId xmlns:a16="http://schemas.microsoft.com/office/drawing/2014/main" id="{643537AB-65C9-4EAA-B00D-C95C8BC0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3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7B288-A73C-F036-8B2E-B14E32FBC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B2013C-988E-842B-FC5A-339F9963B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5676" y="6228061"/>
            <a:ext cx="4500229" cy="5847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… with the help of ChatGPT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B151324-F3C9-851E-3E9C-4DDF79337D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032B2-1AE2-89E0-FEBA-80C33663E50C}"/>
              </a:ext>
            </a:extLst>
          </p:cNvPr>
          <p:cNvSpPr txBox="1"/>
          <p:nvPr/>
        </p:nvSpPr>
        <p:spPr>
          <a:xfrm>
            <a:off x="2302510" y="936436"/>
            <a:ext cx="8190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 we feel after creating one class in Java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40A5F5-5106-99F7-26D8-3D271BF88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Podium outline">
            <a:extLst>
              <a:ext uri="{FF2B5EF4-FFF2-40B4-BE49-F238E27FC236}">
                <a16:creationId xmlns:a16="http://schemas.microsoft.com/office/drawing/2014/main" id="{1AB43FC6-FF7C-FBD1-4FD2-60A1F4F176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2812" y="673366"/>
            <a:ext cx="1110916" cy="1110916"/>
          </a:xfrm>
          <a:prstGeom prst="rect">
            <a:avLst/>
          </a:prstGeom>
        </p:spPr>
      </p:pic>
      <p:pic>
        <p:nvPicPr>
          <p:cNvPr id="9" name="Big data machine learning blockchain video meme Narendra modi meme (2)">
            <a:hlinkClick r:id="" action="ppaction://media"/>
            <a:extLst>
              <a:ext uri="{FF2B5EF4-FFF2-40B4-BE49-F238E27FC236}">
                <a16:creationId xmlns:a16="http://schemas.microsoft.com/office/drawing/2014/main" id="{405E369E-2073-52FA-AF29-8DD18F5B9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3728" y="1693401"/>
            <a:ext cx="7513140" cy="43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A5F4B-7D09-1CD7-C576-CD2F38FFE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A0C0FC-DC1A-268F-E18F-58B4D88864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131824"/>
            <a:ext cx="6905531" cy="1572408"/>
          </a:xfrm>
        </p:spPr>
        <p:txBody>
          <a:bodyPr/>
          <a:lstStyle/>
          <a:p>
            <a:r>
              <a:rPr lang="en-US" sz="2400" b="1" dirty="0"/>
              <a:t>Purpose: </a:t>
            </a:r>
            <a:r>
              <a:rPr lang="en-US" sz="2400" dirty="0"/>
              <a:t>model key banking functions, focusing on safe customer and financial management</a:t>
            </a:r>
          </a:p>
          <a:p>
            <a:endParaRPr lang="en-US" sz="2400" dirty="0"/>
          </a:p>
          <a:p>
            <a:r>
              <a:rPr lang="en-US" sz="2400" b="1" dirty="0"/>
              <a:t>Key entities: </a:t>
            </a:r>
            <a:r>
              <a:rPr lang="en-US" sz="2400" dirty="0"/>
              <a:t>Customers (the people), Accounts (the money holders), and Transactions (the actions)</a:t>
            </a:r>
          </a:p>
          <a:p>
            <a:endParaRPr lang="en-US" sz="2400" dirty="0"/>
          </a:p>
          <a:p>
            <a:r>
              <a:rPr lang="en-US" sz="2400" b="1" dirty="0"/>
              <a:t>Key operations: </a:t>
            </a:r>
            <a:r>
              <a:rPr lang="en-US" sz="2400" dirty="0"/>
              <a:t>open/close accounts, deposit/withdraw funds, check balances, and transfer money</a:t>
            </a:r>
          </a:p>
          <a:p>
            <a:endParaRPr lang="en-US" sz="2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659C7D7-8933-443C-E65E-9E899B4FB4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Our Running Example: The Bank Management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D88C9-D1F1-3E11-3CFA-D6FB3170873A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A system to manage customers, their accounts, and core financial activities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AB956-CC27-60E4-22B1-4DEA9C30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Graphic 8" descr="Internet Banking outline">
            <a:extLst>
              <a:ext uri="{FF2B5EF4-FFF2-40B4-BE49-F238E27FC236}">
                <a16:creationId xmlns:a16="http://schemas.microsoft.com/office/drawing/2014/main" id="{145BFC8B-C56F-BDC2-594A-C2ADDAA4C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513" y="895210"/>
            <a:ext cx="914400" cy="9144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BEB7C3-B231-9BFE-2EE3-C6EF1FCF3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353" y="2142841"/>
            <a:ext cx="4599542" cy="4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13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91A96-D78C-CA42-44DC-2FC93197B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16556C9-1734-3CC2-B238-6E1B5867DC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Domain sketch: the bank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AD67A-1ABB-11CA-C92F-3B00A8570243}"/>
              </a:ext>
            </a:extLst>
          </p:cNvPr>
          <p:cNvSpPr txBox="1"/>
          <p:nvPr/>
        </p:nvSpPr>
        <p:spPr>
          <a:xfrm>
            <a:off x="1890374" y="813801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Customers hold accounts;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lang="en-US" sz="3200" dirty="0">
                <a:solidFill>
                  <a:srgbClr val="1D1D1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ccounts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hold money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A8B505-24D0-769C-8666-646F4CA16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9" name="Graphic 8" descr="Internet Banking outline">
            <a:extLst>
              <a:ext uri="{FF2B5EF4-FFF2-40B4-BE49-F238E27FC236}">
                <a16:creationId xmlns:a16="http://schemas.microsoft.com/office/drawing/2014/main" id="{441F237A-4AA9-71F8-A110-7EA6C2E4F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513" y="895210"/>
            <a:ext cx="914400" cy="914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E06914-91F5-D8DF-842D-DF354352BD52}"/>
              </a:ext>
            </a:extLst>
          </p:cNvPr>
          <p:cNvSpPr/>
          <p:nvPr/>
        </p:nvSpPr>
        <p:spPr>
          <a:xfrm>
            <a:off x="501330" y="2203373"/>
            <a:ext cx="3354574" cy="4186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0126F-97C6-B4B3-1D07-46AB28E42092}"/>
              </a:ext>
            </a:extLst>
          </p:cNvPr>
          <p:cNvSpPr/>
          <p:nvPr/>
        </p:nvSpPr>
        <p:spPr>
          <a:xfrm>
            <a:off x="501330" y="2203373"/>
            <a:ext cx="3354574" cy="517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F3BAB-0D26-A193-F076-EAD52B4277EA}"/>
              </a:ext>
            </a:extLst>
          </p:cNvPr>
          <p:cNvSpPr txBox="1"/>
          <p:nvPr/>
        </p:nvSpPr>
        <p:spPr>
          <a:xfrm>
            <a:off x="796886" y="2197946"/>
            <a:ext cx="1949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Customer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5F02FEF-BBE0-7CA0-73BD-BDAFD9953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449" y="2724170"/>
            <a:ext cx="3277456" cy="1572408"/>
          </a:xfrm>
        </p:spPr>
        <p:txBody>
          <a:bodyPr/>
          <a:lstStyle/>
          <a:p>
            <a:r>
              <a:rPr lang="en-US" sz="2400" dirty="0"/>
              <a:t>The central entity, representing the owner with a unique ID and contact info </a:t>
            </a:r>
          </a:p>
          <a:p>
            <a:r>
              <a:rPr lang="en-US" sz="2400" dirty="0"/>
              <a:t>All financial activity begins with a customer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7DF740-CEED-CC30-B08D-6F77C2895340}"/>
              </a:ext>
            </a:extLst>
          </p:cNvPr>
          <p:cNvSpPr/>
          <p:nvPr/>
        </p:nvSpPr>
        <p:spPr>
          <a:xfrm>
            <a:off x="4418713" y="2197946"/>
            <a:ext cx="3354574" cy="4186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24FF5C-3536-1C97-896A-504892921982}"/>
              </a:ext>
            </a:extLst>
          </p:cNvPr>
          <p:cNvSpPr/>
          <p:nvPr/>
        </p:nvSpPr>
        <p:spPr>
          <a:xfrm>
            <a:off x="4418713" y="2197946"/>
            <a:ext cx="3354574" cy="5177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969A5-9419-43C3-E08B-229456E196DB}"/>
              </a:ext>
            </a:extLst>
          </p:cNvPr>
          <p:cNvSpPr txBox="1"/>
          <p:nvPr/>
        </p:nvSpPr>
        <p:spPr>
          <a:xfrm>
            <a:off x="4519253" y="2203373"/>
            <a:ext cx="19499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Account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125119BA-8568-CBB6-7E2C-7B957AD4D8D4}"/>
              </a:ext>
            </a:extLst>
          </p:cNvPr>
          <p:cNvSpPr txBox="1">
            <a:spLocks/>
          </p:cNvSpPr>
          <p:nvPr/>
        </p:nvSpPr>
        <p:spPr>
          <a:xfrm>
            <a:off x="4418713" y="2718743"/>
            <a:ext cx="3354574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container for money, identified by an account number and owned by a customer </a:t>
            </a:r>
          </a:p>
          <a:p>
            <a:r>
              <a:rPr lang="en-US" sz="2400" dirty="0"/>
              <a:t>It holds the balance and has rules for deposits and withdrawals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0EB74D-A962-4212-FE33-F41F06928DC8}"/>
              </a:ext>
            </a:extLst>
          </p:cNvPr>
          <p:cNvSpPr/>
          <p:nvPr/>
        </p:nvSpPr>
        <p:spPr>
          <a:xfrm>
            <a:off x="8403585" y="2192519"/>
            <a:ext cx="3354574" cy="4186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9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79843-422E-3D3D-262D-15C6C14EB023}"/>
              </a:ext>
            </a:extLst>
          </p:cNvPr>
          <p:cNvSpPr/>
          <p:nvPr/>
        </p:nvSpPr>
        <p:spPr>
          <a:xfrm>
            <a:off x="8403585" y="2192519"/>
            <a:ext cx="3354574" cy="517793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76ADA-7BAA-77A6-E7BF-D24685812E53}"/>
              </a:ext>
            </a:extLst>
          </p:cNvPr>
          <p:cNvSpPr txBox="1"/>
          <p:nvPr/>
        </p:nvSpPr>
        <p:spPr>
          <a:xfrm>
            <a:off x="8587584" y="2187092"/>
            <a:ext cx="2308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D1D1F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Transaction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F24331E5-242A-59E3-6A2E-AC1552BCCAB1}"/>
              </a:ext>
            </a:extLst>
          </p:cNvPr>
          <p:cNvSpPr txBox="1">
            <a:spLocks/>
          </p:cNvSpPr>
          <p:nvPr/>
        </p:nvSpPr>
        <p:spPr>
          <a:xfrm>
            <a:off x="8403585" y="2713316"/>
            <a:ext cx="3277456" cy="15724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457200" indent="-45720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 typeface="Symbol" pitchFamily="2" charset="2"/>
              <a:buChar char="-"/>
              <a:defRPr sz="32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180975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8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36195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0800" indent="0" algn="l" defTabSz="914400" rtl="0" eaLnBrk="1" latinLnBrk="0" hangingPunct="1">
              <a:lnSpc>
                <a:spcPct val="120000"/>
              </a:lnSpc>
              <a:spcBef>
                <a:spcPts val="200"/>
              </a:spcBef>
              <a:buClr>
                <a:schemeClr val="accent5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 immutable record of a single financial event, like a deposit or transfer</a:t>
            </a:r>
          </a:p>
          <a:p>
            <a:r>
              <a:rPr lang="en-US" sz="2400" dirty="0"/>
              <a:t>It provides the essential audit trail for every account</a:t>
            </a:r>
          </a:p>
        </p:txBody>
      </p:sp>
      <p:pic>
        <p:nvPicPr>
          <p:cNvPr id="23" name="Graphic 22" descr="Office worker female outline">
            <a:extLst>
              <a:ext uri="{FF2B5EF4-FFF2-40B4-BE49-F238E27FC236}">
                <a16:creationId xmlns:a16="http://schemas.microsoft.com/office/drawing/2014/main" id="{7AB64221-9337-B0E1-65E2-5E4BBDA5C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6326" y="2178955"/>
            <a:ext cx="561989" cy="561989"/>
          </a:xfrm>
          <a:prstGeom prst="rect">
            <a:avLst/>
          </a:prstGeom>
        </p:spPr>
      </p:pic>
      <p:pic>
        <p:nvPicPr>
          <p:cNvPr id="25" name="Graphic 24" descr="Money outline">
            <a:extLst>
              <a:ext uri="{FF2B5EF4-FFF2-40B4-BE49-F238E27FC236}">
                <a16:creationId xmlns:a16="http://schemas.microsoft.com/office/drawing/2014/main" id="{DF33FE73-2650-873A-8114-60C91CE74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8775" y="1898192"/>
            <a:ext cx="914400" cy="914400"/>
          </a:xfrm>
          <a:prstGeom prst="rect">
            <a:avLst/>
          </a:prstGeom>
        </p:spPr>
      </p:pic>
      <p:pic>
        <p:nvPicPr>
          <p:cNvPr id="27" name="Graphic 26" descr="Bank check outline">
            <a:extLst>
              <a:ext uri="{FF2B5EF4-FFF2-40B4-BE49-F238E27FC236}">
                <a16:creationId xmlns:a16="http://schemas.microsoft.com/office/drawing/2014/main" id="{204FAB23-492E-4033-9666-6BD2D2F179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0680" y="19915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18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E7704-EA54-61E7-C341-38298D086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19BF9D-6D9F-3FAD-A697-BC4825BE07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6" y="2408621"/>
            <a:ext cx="4488198" cy="1572408"/>
          </a:xfrm>
        </p:spPr>
        <p:txBody>
          <a:bodyPr/>
          <a:lstStyle/>
          <a:p>
            <a:r>
              <a:rPr lang="en-US" sz="2800" dirty="0"/>
              <a:t>Keep a private static counter that increments on every </a:t>
            </a:r>
            <a:r>
              <a:rPr lang="en-US" sz="2600" dirty="0">
                <a:latin typeface="Consolas" panose="020B0609020204030204" pitchFamily="49" charset="0"/>
              </a:rPr>
              <a:t>Account</a:t>
            </a:r>
            <a:r>
              <a:rPr lang="en-US" sz="2800" dirty="0"/>
              <a:t> creation</a:t>
            </a:r>
          </a:p>
          <a:p>
            <a:endParaRPr lang="en-US" sz="2800" dirty="0"/>
          </a:p>
          <a:p>
            <a:r>
              <a:rPr lang="en-US" sz="2800" dirty="0"/>
              <a:t>Set </a:t>
            </a:r>
            <a:r>
              <a:rPr lang="en-US" sz="2600" dirty="0" err="1">
                <a:latin typeface="Consolas" panose="020B0609020204030204" pitchFamily="49" charset="0"/>
              </a:rPr>
              <a:t>accountId</a:t>
            </a:r>
            <a:r>
              <a:rPr lang="en-US" sz="2800" dirty="0"/>
              <a:t> in the constructor using the incremented counter value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A0015B-57A6-7D60-3847-9277133223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Static in Account — Unique IDs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B46A0-92B2-0BE7-8BD2-CA10ADDCEBF3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a static counter to assign unique IDs to each account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CD4F5-CA8B-623D-6905-661D3391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Fingerprint outline">
            <a:extLst>
              <a:ext uri="{FF2B5EF4-FFF2-40B4-BE49-F238E27FC236}">
                <a16:creationId xmlns:a16="http://schemas.microsoft.com/office/drawing/2014/main" id="{522C9113-BAD0-6B8F-52EE-F946D6515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358" y="825732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80072C1-D198-D77D-0047-848C03143B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977" t="16468" r="16100" b="17231"/>
          <a:stretch>
            <a:fillRect/>
          </a:stretch>
        </p:blipFill>
        <p:spPr>
          <a:xfrm>
            <a:off x="5423701" y="2408621"/>
            <a:ext cx="6015791" cy="37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7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2B93-912A-BAED-4312-77E7E5D1D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BC0099-1DA8-A384-AADA-85556766F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553000"/>
            <a:ext cx="5675315" cy="1572408"/>
          </a:xfrm>
        </p:spPr>
        <p:txBody>
          <a:bodyPr/>
          <a:lstStyle/>
          <a:p>
            <a:r>
              <a:rPr lang="en-US" sz="2800" dirty="0"/>
              <a:t>Store accounts in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private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ArrayList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&lt;Account&gt;</a:t>
            </a:r>
            <a:r>
              <a:rPr lang="en-US" sz="2800" dirty="0"/>
              <a:t> to protect internal state</a:t>
            </a:r>
          </a:p>
          <a:p>
            <a:endParaRPr lang="en-US" sz="2800" dirty="0"/>
          </a:p>
          <a:p>
            <a:r>
              <a:rPr lang="en-US" sz="2800" dirty="0"/>
              <a:t>Initialize the list in the constructor to ensure it’s always usable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B83A869-31ED-CDC4-D52E-759C8756478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Customer — Accounts List (One-to-Many)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774E1-AFE6-AD78-5ADC-8C77BF2EC46A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customer manages many accounts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through a private list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05DB7E-E780-6136-B8FE-CCC904FE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Money outline">
            <a:extLst>
              <a:ext uri="{FF2B5EF4-FFF2-40B4-BE49-F238E27FC236}">
                <a16:creationId xmlns:a16="http://schemas.microsoft.com/office/drawing/2014/main" id="{621E90DB-22B2-BA0E-5AF0-0767B05F0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231" y="825732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470D7F9-0548-AFCF-4BCE-90B6964DDC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579" t="19114" r="15979" b="18520"/>
          <a:stretch>
            <a:fillRect/>
          </a:stretch>
        </p:blipFill>
        <p:spPr>
          <a:xfrm>
            <a:off x="5996855" y="2550275"/>
            <a:ext cx="5950501" cy="315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0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03461-45CF-2AF9-F383-7E2610569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FB4D02-3503-DFFD-8EAA-4F5B2DDF1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5" y="2408621"/>
            <a:ext cx="7147178" cy="1572408"/>
          </a:xfrm>
        </p:spPr>
        <p:txBody>
          <a:bodyPr/>
          <a:lstStyle/>
          <a:p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addAccount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(Account a): </a:t>
            </a:r>
            <a:r>
              <a:rPr lang="en-US" sz="2800" dirty="0"/>
              <a:t>validate non-null and avoid duplicates before adding</a:t>
            </a:r>
          </a:p>
          <a:p>
            <a:endParaRPr lang="en-US" sz="2800" dirty="0"/>
          </a:p>
          <a:p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removeAccount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(Account a or id): return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sz="2800" dirty="0"/>
              <a:t>; log not-found cases</a:t>
            </a:r>
          </a:p>
          <a:p>
            <a:endParaRPr lang="en-US" sz="2800" dirty="0"/>
          </a:p>
          <a:p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findAccount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(int id):</a:t>
            </a:r>
            <a:r>
              <a:rPr lang="en-US" sz="2800" dirty="0"/>
              <a:t> iterate list, compare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getAccountId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2800" dirty="0"/>
              <a:t>, return the match or null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9FE0080-AD2D-A462-3122-9E069BC43E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Customer — Add, Remove,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4F082-0198-01AE-A583-504C0654E026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Provide simple, clear methods to manage a customer’s accounts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ADC10-118B-43B7-89E3-37109E2F7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Target Audience outline">
            <a:extLst>
              <a:ext uri="{FF2B5EF4-FFF2-40B4-BE49-F238E27FC236}">
                <a16:creationId xmlns:a16="http://schemas.microsoft.com/office/drawing/2014/main" id="{6DA0128F-69A0-C930-2AD9-CD6E0DF45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10" y="884760"/>
            <a:ext cx="1005931" cy="1005931"/>
          </a:xfrm>
          <a:prstGeom prst="rect">
            <a:avLst/>
          </a:prstGeom>
        </p:spPr>
      </p:pic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1AC5D10-6C8F-A2CD-A306-CD3806C90A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154" t="19906" r="12932" b="18718"/>
          <a:stretch>
            <a:fillRect/>
          </a:stretch>
        </p:blipFill>
        <p:spPr>
          <a:xfrm>
            <a:off x="6948473" y="2994734"/>
            <a:ext cx="5010916" cy="22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88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CF4DD-D841-B289-7D76-2E078569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A1FED2-13B6-94FC-C608-6FBE14177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4" y="2408621"/>
            <a:ext cx="5390569" cy="1572408"/>
          </a:xfrm>
        </p:spPr>
        <p:txBody>
          <a:bodyPr/>
          <a:lstStyle/>
          <a:p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getTotalBalance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(): </a:t>
            </a:r>
            <a:r>
              <a:rPr lang="en-US" sz="2800" dirty="0"/>
              <a:t>sum</a:t>
            </a:r>
            <a:r>
              <a:rPr lang="en-US" sz="2600" dirty="0"/>
              <a:t> </a:t>
            </a:r>
            <a:r>
              <a:rPr lang="en-US" sz="2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account.getBalance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2600" dirty="0"/>
              <a:t> </a:t>
            </a:r>
            <a:r>
              <a:rPr lang="en-US" sz="2800" dirty="0"/>
              <a:t>across</a:t>
            </a:r>
            <a:r>
              <a:rPr lang="en-US" sz="2600" dirty="0"/>
              <a:t> </a:t>
            </a:r>
            <a:r>
              <a:rPr lang="en-US" sz="2800" dirty="0"/>
              <a:t>the accounts list</a:t>
            </a:r>
          </a:p>
          <a:p>
            <a:endParaRPr lang="en-US" sz="2800" dirty="0"/>
          </a:p>
          <a:p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deposit(id, amount)</a:t>
            </a:r>
            <a:r>
              <a:rPr lang="en-US" sz="2800" dirty="0"/>
              <a:t> and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withdraw(id, amount): </a:t>
            </a:r>
            <a:r>
              <a:rPr lang="en-US" sz="2800" dirty="0"/>
              <a:t>locate account, then delegate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CC9971-037F-CED1-D37B-24E5777FB8D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Customer — Totals and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DE8E4-C33D-B2CA-AE6D-4B4DDF43EFCD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Compute totals and route operations to the right account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0B58D0-B2D9-9652-73FF-B3ACEC8D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Completed outline">
            <a:extLst>
              <a:ext uri="{FF2B5EF4-FFF2-40B4-BE49-F238E27FC236}">
                <a16:creationId xmlns:a16="http://schemas.microsoft.com/office/drawing/2014/main" id="{5F35CC86-D061-8F24-0F9F-4A75175A1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072" y="899189"/>
            <a:ext cx="1086853" cy="1086853"/>
          </a:xfrm>
          <a:prstGeom prst="rect">
            <a:avLst/>
          </a:prstGeom>
        </p:spPr>
      </p:pic>
      <p:pic>
        <p:nvPicPr>
          <p:cNvPr id="12" name="Picture 1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96F6490-8E43-8C10-37C8-870C8750B0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387" t="20316" r="15355" b="19894"/>
          <a:stretch>
            <a:fillRect/>
          </a:stretch>
        </p:blipFill>
        <p:spPr>
          <a:xfrm>
            <a:off x="5931295" y="2623251"/>
            <a:ext cx="5562874" cy="30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85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FD6FB-9E9F-39DC-D1EE-35E688F7A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BAE697-EB42-78E0-3C30-2448D1EC3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4" y="2408621"/>
            <a:ext cx="6629821" cy="1572408"/>
          </a:xfrm>
        </p:spPr>
        <p:txBody>
          <a:bodyPr/>
          <a:lstStyle/>
          <a:p>
            <a:r>
              <a:rPr lang="en-US" sz="2800" dirty="0"/>
              <a:t>Static is for class-level data like counters; avoid global mutable state overuse</a:t>
            </a:r>
          </a:p>
          <a:p>
            <a:endParaRPr lang="en-US" sz="2800" dirty="0"/>
          </a:p>
          <a:p>
            <a:r>
              <a:rPr lang="en-US" sz="2800" dirty="0" err="1"/>
              <a:t>ArrayList</a:t>
            </a:r>
            <a:r>
              <a:rPr lang="en-US" sz="2800" dirty="0"/>
              <a:t> is the default for dynamic groups of objects in application code</a:t>
            </a:r>
          </a:p>
          <a:p>
            <a:endParaRPr lang="en-US" sz="2800" dirty="0"/>
          </a:p>
          <a:p>
            <a:r>
              <a:rPr lang="en-US" sz="2800" dirty="0"/>
              <a:t>Relationships + collections let objects collaborate to mirror real systems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4AEF03-C11E-8F95-3EE6-661BCC8FA3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Key Takeaways &amp; Next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74380-B139-78AD-8B99-7E3C3073E33A}"/>
              </a:ext>
            </a:extLst>
          </p:cNvPr>
          <p:cNvSpPr txBox="1"/>
          <p:nvPr/>
        </p:nvSpPr>
        <p:spPr>
          <a:xfrm>
            <a:off x="2000542" y="90882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static wisely; model relationships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manage objects with collections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B9EA30-4362-DC25-DAD3-D6222865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8F8F5B58-8CF6-FBF3-4523-DB8027957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979" y="825732"/>
            <a:ext cx="914400" cy="9144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08950D-0A4C-F221-2B9E-91E48410E100}"/>
              </a:ext>
            </a:extLst>
          </p:cNvPr>
          <p:cNvSpPr/>
          <p:nvPr/>
        </p:nvSpPr>
        <p:spPr>
          <a:xfrm>
            <a:off x="7603688" y="2829727"/>
            <a:ext cx="3789947" cy="30055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82063-0458-ABE6-E800-40BA8B54C532}"/>
              </a:ext>
            </a:extLst>
          </p:cNvPr>
          <p:cNvSpPr txBox="1"/>
          <p:nvPr/>
        </p:nvSpPr>
        <p:spPr>
          <a:xfrm>
            <a:off x="7603688" y="3027676"/>
            <a:ext cx="3789947" cy="260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Design cleaner systems by separating responsibilities and reducing coupling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4" name="Graphic 13" descr="Right pointing backhand index outline">
            <a:extLst>
              <a:ext uri="{FF2B5EF4-FFF2-40B4-BE49-F238E27FC236}">
                <a16:creationId xmlns:a16="http://schemas.microsoft.com/office/drawing/2014/main" id="{6A7752A3-6299-D7BA-A543-B5DBF6289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095664">
            <a:off x="8261685" y="19252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7E5D-1737-B8B4-298E-D3834C19D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6E88B60-8BE3-1107-E673-46A611FD054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Quote of the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57270-C3C8-B634-449C-4F635AA8DE6F}"/>
              </a:ext>
            </a:extLst>
          </p:cNvPr>
          <p:cNvSpPr txBox="1"/>
          <p:nvPr/>
        </p:nvSpPr>
        <p:spPr>
          <a:xfrm>
            <a:off x="1476647" y="2013228"/>
            <a:ext cx="965530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Keep good company</a:t>
            </a:r>
            <a:br>
              <a:rPr lang="en-US" sz="54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Count what counts. Prune your list</a:t>
            </a:r>
            <a:endParaRPr lang="en-US" sz="53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459D-1DB7-0AAF-5147-30954630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Graphic 9" descr="Thumbs Down outline">
            <a:extLst>
              <a:ext uri="{FF2B5EF4-FFF2-40B4-BE49-F238E27FC236}">
                <a16:creationId xmlns:a16="http://schemas.microsoft.com/office/drawing/2014/main" id="{860406A2-805C-999D-0C39-BEA692C0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879" y="4192100"/>
            <a:ext cx="1605990" cy="1605990"/>
          </a:xfrm>
          <a:prstGeom prst="rect">
            <a:avLst/>
          </a:prstGeom>
        </p:spPr>
      </p:pic>
      <p:pic>
        <p:nvPicPr>
          <p:cNvPr id="13" name="Graphic 12" descr="Thumbs up sign outline">
            <a:extLst>
              <a:ext uri="{FF2B5EF4-FFF2-40B4-BE49-F238E27FC236}">
                <a16:creationId xmlns:a16="http://schemas.microsoft.com/office/drawing/2014/main" id="{99E46263-B1AD-9E6D-C628-B3DBE52BF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010" y="3890507"/>
            <a:ext cx="1605990" cy="16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99B59D-B98B-687F-AA0D-C7882DE0F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64574"/>
            <a:ext cx="6504221" cy="1572408"/>
          </a:xfrm>
        </p:spPr>
        <p:txBody>
          <a:bodyPr/>
          <a:lstStyle/>
          <a:p>
            <a:r>
              <a:rPr lang="en-US" sz="2800" dirty="0"/>
              <a:t>Focus: connect objects, manage collections, and model real relationships</a:t>
            </a:r>
          </a:p>
          <a:p>
            <a:endParaRPr lang="en-US" sz="2800" dirty="0"/>
          </a:p>
          <a:p>
            <a:r>
              <a:rPr lang="en-US" sz="2800" dirty="0"/>
              <a:t>Three parts: static/relationships, arrays and lists, bank application walkthrough</a:t>
            </a:r>
          </a:p>
          <a:p>
            <a:endParaRPr lang="en-US" sz="2800" dirty="0"/>
          </a:p>
          <a:p>
            <a:r>
              <a:rPr lang="en-US" sz="2800" dirty="0"/>
              <a:t>Goal: move from isolated classes to collaborating objects with clean design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18D8DD-A33D-5FE6-E3A2-649870332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37AF4-D10F-6418-3810-A39933D6056A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Build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solid software 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that grows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using collections and relations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040F7-DB63-AF89-0168-59873733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Puzzle pieces outline">
            <a:extLst>
              <a:ext uri="{FF2B5EF4-FFF2-40B4-BE49-F238E27FC236}">
                <a16:creationId xmlns:a16="http://schemas.microsoft.com/office/drawing/2014/main" id="{00C87AA1-7FD8-EA67-C67A-8E78ACF18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478" y="1054294"/>
            <a:ext cx="982337" cy="982337"/>
          </a:xfrm>
          <a:prstGeom prst="rect">
            <a:avLst/>
          </a:prstGeom>
        </p:spPr>
      </p:pic>
      <p:pic>
        <p:nvPicPr>
          <p:cNvPr id="5" name="Picture 4" descr="A group of icons on a white background&#10;&#10;AI-generated content may be incorrect.">
            <a:extLst>
              <a:ext uri="{FF2B5EF4-FFF2-40B4-BE49-F238E27FC236}">
                <a16:creationId xmlns:a16="http://schemas.microsoft.com/office/drawing/2014/main" id="{1782C8AE-7564-1B46-4016-9AE7D3D35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442" y="2273968"/>
            <a:ext cx="4066674" cy="40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BC5-4278-0EE5-351F-D42EA823E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134110-AD7C-811F-548F-EE6A6642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20195"/>
            <a:ext cx="10949155" cy="1572408"/>
          </a:xfrm>
        </p:spPr>
        <p:txBody>
          <a:bodyPr/>
          <a:lstStyle/>
          <a:p>
            <a:r>
              <a:rPr lang="en-US" sz="2800" dirty="0"/>
              <a:t>Static fields are </a:t>
            </a:r>
            <a:r>
              <a:rPr lang="en-US" sz="2800" b="1" dirty="0"/>
              <a:t>shared by all objects</a:t>
            </a:r>
            <a:r>
              <a:rPr lang="en-US" sz="2800" dirty="0"/>
              <a:t>; one copy for the whole class</a:t>
            </a:r>
          </a:p>
          <a:p>
            <a:r>
              <a:rPr lang="en-US" sz="2800" dirty="0"/>
              <a:t>Instance fields are </a:t>
            </a:r>
            <a:r>
              <a:rPr lang="en-US" sz="2800" b="1" dirty="0"/>
              <a:t>unique per object</a:t>
            </a:r>
            <a:r>
              <a:rPr lang="en-US" sz="2800" dirty="0"/>
              <a:t>; each object stores its own state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600" dirty="0">
                <a:latin typeface="Consolas" panose="020B0609020204030204" pitchFamily="49" charset="0"/>
              </a:rPr>
              <a:t>Account counter </a:t>
            </a:r>
            <a:r>
              <a:rPr lang="en-US" sz="2800" dirty="0"/>
              <a:t>is class-wide;  </a:t>
            </a:r>
            <a:r>
              <a:rPr lang="en-US" sz="2600" dirty="0" err="1">
                <a:latin typeface="Consolas" panose="020B0609020204030204" pitchFamily="49" charset="0"/>
              </a:rPr>
              <a:t>accountId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en-US" sz="2800" dirty="0"/>
              <a:t>is per account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0B46ED9-E314-CB41-3398-8C1B1953F0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Class level vs instance level: the static keyword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15ADCC-AF12-CD17-7E1B-EE6E403B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D199D6-873E-0F93-E286-D8276A3B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82" t="18679" r="10690" b="18880"/>
          <a:stretch>
            <a:fillRect/>
          </a:stretch>
        </p:blipFill>
        <p:spPr>
          <a:xfrm>
            <a:off x="2526631" y="3429000"/>
            <a:ext cx="6063916" cy="231396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EEC42E-0EC7-BDBB-6136-8C810C6CCAA8}"/>
              </a:ext>
            </a:extLst>
          </p:cNvPr>
          <p:cNvSpPr/>
          <p:nvPr/>
        </p:nvSpPr>
        <p:spPr>
          <a:xfrm>
            <a:off x="938463" y="925444"/>
            <a:ext cx="9914021" cy="10956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040BA-C913-106E-E6CC-B7D2725084BB}"/>
              </a:ext>
            </a:extLst>
          </p:cNvPr>
          <p:cNvSpPr txBox="1"/>
          <p:nvPr/>
        </p:nvSpPr>
        <p:spPr>
          <a:xfrm>
            <a:off x="2088981" y="94388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Static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belongs to the class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instance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belongs to each individual object</a:t>
            </a:r>
          </a:p>
        </p:txBody>
      </p:sp>
      <p:pic>
        <p:nvPicPr>
          <p:cNvPr id="15" name="Graphic 14" descr="Transfer outline">
            <a:extLst>
              <a:ext uri="{FF2B5EF4-FFF2-40B4-BE49-F238E27FC236}">
                <a16:creationId xmlns:a16="http://schemas.microsoft.com/office/drawing/2014/main" id="{89BAE3FC-A68D-03B4-EB1C-5BE052A92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4581" y="10160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5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8ECF2-A3FC-A7DE-E405-8BC9E545D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A62A55-0BBF-FD34-E78D-8865A74883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642796"/>
            <a:ext cx="4407791" cy="1572408"/>
          </a:xfrm>
        </p:spPr>
        <p:txBody>
          <a:bodyPr/>
          <a:lstStyle/>
          <a:p>
            <a:r>
              <a:rPr lang="en-US" sz="2800" dirty="0"/>
              <a:t>Static methods cannot read instance fields unless given an object reference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B8F9EB-394A-4176-AF35-BBFFCB59D7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Static in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BD115-4FE3-EFE0-418E-4015FBF77CF8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static for shared utilities and counters,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not per-object state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23513-0074-2B73-8A4E-A5AC936BE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Tally outline">
            <a:extLst>
              <a:ext uri="{FF2B5EF4-FFF2-40B4-BE49-F238E27FC236}">
                <a16:creationId xmlns:a16="http://schemas.microsoft.com/office/drawing/2014/main" id="{0A9DD409-8747-6424-F732-52F47736D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264" y="959413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233C79C-7B8D-F46F-56B9-6D60DC3F07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56" t="24103" r="16573" b="21423"/>
          <a:stretch>
            <a:fillRect/>
          </a:stretch>
        </p:blipFill>
        <p:spPr>
          <a:xfrm>
            <a:off x="5919537" y="2364574"/>
            <a:ext cx="5438274" cy="22341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26EECF-3AC7-AC43-F99A-E50470E87781}"/>
              </a:ext>
            </a:extLst>
          </p:cNvPr>
          <p:cNvSpPr/>
          <p:nvPr/>
        </p:nvSpPr>
        <p:spPr>
          <a:xfrm>
            <a:off x="6533147" y="3296652"/>
            <a:ext cx="4608095" cy="358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Picture 1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B618E7D-E7C3-99B6-E94B-47639417B9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619" t="29417" r="8619" b="26978"/>
          <a:stretch>
            <a:fillRect/>
          </a:stretch>
        </p:blipFill>
        <p:spPr>
          <a:xfrm>
            <a:off x="1267327" y="4831780"/>
            <a:ext cx="10090484" cy="17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257FF-7812-833C-6908-00513EB0B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A78905-9334-0D8D-25A7-5B3CE3A8E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364574"/>
            <a:ext cx="5433703" cy="1572408"/>
          </a:xfrm>
        </p:spPr>
        <p:txBody>
          <a:bodyPr/>
          <a:lstStyle/>
          <a:p>
            <a:r>
              <a:rPr lang="en-US" sz="2800" dirty="0"/>
              <a:t>Real systems link entities: customers own accounts; accounts contain transactions</a:t>
            </a:r>
          </a:p>
          <a:p>
            <a:endParaRPr lang="en-US" sz="2800" dirty="0"/>
          </a:p>
          <a:p>
            <a:r>
              <a:rPr lang="en-US" sz="2800" dirty="0"/>
              <a:t>Three common patterns: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one-to-one</a:t>
            </a:r>
            <a:r>
              <a:rPr lang="en-US" sz="2800" dirty="0"/>
              <a:t> links,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one-to-many</a:t>
            </a:r>
            <a:r>
              <a:rPr lang="en-US" sz="2800" dirty="0"/>
              <a:t> collections of objects, and </a:t>
            </a:r>
            <a:br>
              <a:rPr lang="en-US" sz="2800" dirty="0"/>
            </a:b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many-to-many </a:t>
            </a:r>
            <a:r>
              <a:rPr lang="en-US" sz="2800" dirty="0"/>
              <a:t>relationships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BD5E83E-1BEA-5E63-5C77-54EC80ECE3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Object relationship: 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00FF9-7D59-032C-3919-8A965AAE5CBA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Real programs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connect objects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who owns what, and how many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06E04-7877-2786-8B96-F5DFA48F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Workflow outline">
            <a:extLst>
              <a:ext uri="{FF2B5EF4-FFF2-40B4-BE49-F238E27FC236}">
                <a16:creationId xmlns:a16="http://schemas.microsoft.com/office/drawing/2014/main" id="{2C048910-CA9D-8E81-2A14-1B2818FDD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171" y="1088262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B42380-A556-B2DE-04D0-CC1D97F2F3EE}"/>
              </a:ext>
            </a:extLst>
          </p:cNvPr>
          <p:cNvSpPr/>
          <p:nvPr/>
        </p:nvSpPr>
        <p:spPr>
          <a:xfrm>
            <a:off x="6730544" y="3429000"/>
            <a:ext cx="4761571" cy="18511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Implement with </a:t>
            </a:r>
            <a:r>
              <a:rPr lang="en-US" sz="28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references</a:t>
            </a:r>
            <a:r>
              <a:rPr lang="en-US" sz="2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for single links, </a:t>
            </a:r>
            <a:r>
              <a:rPr lang="en-US" sz="28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collections</a:t>
            </a:r>
            <a:r>
              <a:rPr lang="en-US" sz="28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for grouped relationships</a:t>
            </a:r>
            <a:endParaRPr lang="en-US" sz="2800" b="1" cap="all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Graphic 10" descr="Right pointing backhand index outline">
            <a:extLst>
              <a:ext uri="{FF2B5EF4-FFF2-40B4-BE49-F238E27FC236}">
                <a16:creationId xmlns:a16="http://schemas.microsoft.com/office/drawing/2014/main" id="{91D10872-73E2-83C3-4C71-980412EFD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374296">
            <a:off x="7434144" y="23084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2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DBDC7-C684-454B-6019-EF3152A7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D6D717-92CC-E16C-4F47-6CA8AE9EA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134" y="5454618"/>
            <a:ext cx="11009313" cy="1572408"/>
          </a:xfrm>
        </p:spPr>
        <p:txBody>
          <a:bodyPr/>
          <a:lstStyle/>
          <a:p>
            <a:r>
              <a:rPr lang="en-US" sz="2800" dirty="0"/>
              <a:t>Each object connects to a single counterpart, forming a unique pairing</a:t>
            </a:r>
          </a:p>
          <a:p>
            <a:r>
              <a:rPr lang="en-US" sz="2800" dirty="0"/>
              <a:t>Implement with a reference field; optionally mirror it on both classes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CFA2497-A573-A43D-CE46-6BCC791BDE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One to one relationships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7B9FB-BCFD-2FEA-627D-3D5AFA6916B9}"/>
              </a:ext>
            </a:extLst>
          </p:cNvPr>
          <p:cNvSpPr txBox="1"/>
          <p:nvPr/>
        </p:nvSpPr>
        <p:spPr>
          <a:xfrm>
            <a:off x="2000542" y="105429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Link one object to exactly one partner </a:t>
            </a:r>
            <a:b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using a direct reference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8A5C24-9E03-4266-8293-C25486FC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Disconnected outline">
            <a:extLst>
              <a:ext uri="{FF2B5EF4-FFF2-40B4-BE49-F238E27FC236}">
                <a16:creationId xmlns:a16="http://schemas.microsoft.com/office/drawing/2014/main" id="{6A70C201-CC60-DA9D-52F5-8C26BDD7C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959413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136250-3553-41E2-FF42-5A69BAE689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69" t="18495" r="8738" b="16775"/>
          <a:stretch>
            <a:fillRect/>
          </a:stretch>
        </p:blipFill>
        <p:spPr>
          <a:xfrm>
            <a:off x="1366482" y="2143943"/>
            <a:ext cx="9458616" cy="32982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B71D08-D8CE-038B-1370-3FC62C47FA2D}"/>
              </a:ext>
            </a:extLst>
          </p:cNvPr>
          <p:cNvSpPr/>
          <p:nvPr/>
        </p:nvSpPr>
        <p:spPr>
          <a:xfrm>
            <a:off x="1900989" y="3369967"/>
            <a:ext cx="3525253" cy="311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508DD-EC99-01E5-AC49-78891443DC2F}"/>
              </a:ext>
            </a:extLst>
          </p:cNvPr>
          <p:cNvSpPr/>
          <p:nvPr/>
        </p:nvSpPr>
        <p:spPr>
          <a:xfrm>
            <a:off x="1900988" y="4787559"/>
            <a:ext cx="4195012" cy="311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7605" tIns="58420" rIns="58420" bIns="58420" numCol="1" spcCol="1270" rtlCol="0" anchor="ctr" anchorCtr="0">
            <a:noAutofit/>
          </a:bodyPr>
          <a:lstStyle/>
          <a:p>
            <a:pPr algn="l">
              <a:spcBef>
                <a:spcPts val="1800"/>
              </a:spcBef>
            </a:pPr>
            <a:endParaRPr lang="en-US" sz="1700" b="1" cap="all" dirty="0" err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98A81-D5F7-2107-EB10-468B3597A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339B7-2BCE-5B25-4D21-2AA18288F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343" y="5412705"/>
            <a:ext cx="11009313" cy="1077218"/>
          </a:xfrm>
        </p:spPr>
        <p:txBody>
          <a:bodyPr/>
          <a:lstStyle/>
          <a:p>
            <a:r>
              <a:rPr lang="en-US" sz="2800" dirty="0"/>
              <a:t>One object links to several others; each child links back to one</a:t>
            </a:r>
          </a:p>
          <a:p>
            <a:r>
              <a:rPr lang="en-US" sz="2800" dirty="0"/>
              <a:t>Implement with a collection field on the “one” side, like a list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75E0E1-B5AA-74CF-5E4A-AAD036EBA5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One to many relationships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FDDC5-9274-CFA8-A6BD-2CA4712AC08D}"/>
              </a:ext>
            </a:extLst>
          </p:cNvPr>
          <p:cNvSpPr txBox="1"/>
          <p:nvPr/>
        </p:nvSpPr>
        <p:spPr>
          <a:xfrm>
            <a:off x="2000542" y="97227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One object manages a group of related objects using collections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6D241-A6FB-69F2-217A-70616B51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5" name="Graphic 4" descr="Hierarchy outline">
            <a:extLst>
              <a:ext uri="{FF2B5EF4-FFF2-40B4-BE49-F238E27FC236}">
                <a16:creationId xmlns:a16="http://schemas.microsoft.com/office/drawing/2014/main" id="{A388DC0D-86BA-F9B3-CB5F-602D0AA01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142" y="971121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439F25-B99B-8ACA-5FD0-5BEBDCA92A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94" t="22466" r="11156" b="22465"/>
          <a:stretch>
            <a:fillRect/>
          </a:stretch>
        </p:blipFill>
        <p:spPr>
          <a:xfrm>
            <a:off x="1552367" y="2351589"/>
            <a:ext cx="8638673" cy="27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20937-B9D5-78A7-D85D-F3CDB48E9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F9431B-BF27-866D-564C-AE5CB7060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7" y="2295415"/>
            <a:ext cx="6218740" cy="1572408"/>
          </a:xfrm>
        </p:spPr>
        <p:txBody>
          <a:bodyPr/>
          <a:lstStyle/>
          <a:p>
            <a:r>
              <a:rPr lang="en-US" sz="2800" dirty="0"/>
              <a:t>Each object relates to many others, and the reverse is also true</a:t>
            </a:r>
          </a:p>
          <a:p>
            <a:endParaRPr lang="en-US" sz="2800" dirty="0"/>
          </a:p>
          <a:p>
            <a:r>
              <a:rPr lang="en-US" sz="2800" dirty="0"/>
              <a:t>Implement with a join class holding references to both linked objects</a:t>
            </a:r>
          </a:p>
          <a:p>
            <a:endParaRPr lang="en-US" sz="2800" dirty="0"/>
          </a:p>
          <a:p>
            <a:r>
              <a:rPr lang="en-US" sz="2800" dirty="0"/>
              <a:t>Customers access many Services; Services are used by many Customers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A272FA1-35A2-CB0F-DBFD-5023921473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many to many relationships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E58FA-C61E-51DF-1508-8A1B8B78AE1A}"/>
              </a:ext>
            </a:extLst>
          </p:cNvPr>
          <p:cNvSpPr txBox="1"/>
          <p:nvPr/>
        </p:nvSpPr>
        <p:spPr>
          <a:xfrm>
            <a:off x="2000542" y="972274"/>
            <a:ext cx="819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Both sides have many; connect them with a dedicated linking class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83EBB-C05F-90C4-10EF-228848A9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08" y="368077"/>
            <a:ext cx="1277887" cy="358274"/>
          </a:xfrm>
          <a:prstGeom prst="rect">
            <a:avLst/>
          </a:prstGeom>
        </p:spPr>
      </p:pic>
      <p:pic>
        <p:nvPicPr>
          <p:cNvPr id="7" name="Graphic 6" descr="Connections outline">
            <a:extLst>
              <a:ext uri="{FF2B5EF4-FFF2-40B4-BE49-F238E27FC236}">
                <a16:creationId xmlns:a16="http://schemas.microsoft.com/office/drawing/2014/main" id="{CBE3DC44-F787-3748-7B32-228C1551B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868" y="885920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52C8907-AB30-D2DD-0704-7FE5C0A27D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020" t="12554" r="14258" b="11228"/>
          <a:stretch>
            <a:fillRect/>
          </a:stretch>
        </p:blipFill>
        <p:spPr>
          <a:xfrm>
            <a:off x="7069763" y="2165684"/>
            <a:ext cx="4701132" cy="43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6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U Farbschema">
      <a:dk1>
        <a:srgbClr val="1D1D1F"/>
      </a:dk1>
      <a:lt1>
        <a:srgbClr val="FFFFFF"/>
      </a:lt1>
      <a:dk2>
        <a:srgbClr val="1D1D1F"/>
      </a:dk2>
      <a:lt2>
        <a:srgbClr val="FFFFFF"/>
      </a:lt2>
      <a:accent1>
        <a:srgbClr val="FF922B"/>
      </a:accent1>
      <a:accent2>
        <a:srgbClr val="FFC895"/>
      </a:accent2>
      <a:accent3>
        <a:srgbClr val="F0E0C3"/>
      </a:accent3>
      <a:accent4>
        <a:srgbClr val="8A8A89"/>
      </a:accent4>
      <a:accent5>
        <a:srgbClr val="209CBD"/>
      </a:accent5>
      <a:accent6>
        <a:srgbClr val="8ECEDE"/>
      </a:accent6>
      <a:hlink>
        <a:srgbClr val="209DBD"/>
      </a:hlink>
      <a:folHlink>
        <a:srgbClr val="8FCED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spcFirstLastPara="0" vert="horz" wrap="square" lIns="377605" tIns="58420" rIns="58420" bIns="58420" numCol="1" spcCol="1270" anchor="ctr" anchorCtr="0">
        <a:noAutofit/>
      </a:bodyPr>
      <a:lstStyle>
        <a:defPPr algn="l">
          <a:spcBef>
            <a:spcPts val="1800"/>
          </a:spcBef>
          <a:defRPr sz="1700" b="1" cap="all" dirty="0" err="1">
            <a:solidFill>
              <a:schemeClr val="tx2"/>
            </a:solidFill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  <a:style>
        <a:lnRef idx="2">
          <a:scrgbClr r="0" g="0" b="0"/>
        </a:lnRef>
        <a:fillRef idx="1">
          <a:schemeClr val="accent5">
            <a:hueOff val="0"/>
            <a:satOff val="0"/>
            <a:lumOff val="0"/>
            <a:alphaOff val="0"/>
          </a:schemeClr>
        </a:fillRef>
        <a:effectRef idx="0">
          <a:schemeClr val="accent5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ctr">
        <a:noAutofit/>
      </a:bodyPr>
      <a:lstStyle>
        <a:defPPr marL="0" indent="0" algn="l">
          <a:buFont typeface="Arial" panose="020B0604020202020204" pitchFamily="34" charset="0"/>
          <a:buNone/>
          <a:defRPr b="1" i="0" dirty="0"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598F2D7B54EF54AA086EF37B48FA810" ma:contentTypeVersion="7" ma:contentTypeDescription="Ein neues Dokument erstellen." ma:contentTypeScope="" ma:versionID="31ee51f2629a39e6805fcbde526eae95">
  <xsd:schema xmlns:xsd="http://www.w3.org/2001/XMLSchema" xmlns:xs="http://www.w3.org/2001/XMLSchema" xmlns:p="http://schemas.microsoft.com/office/2006/metadata/properties" xmlns:ns2="e4eb9fde-b859-4ab7-9af4-8c06705fc83f" targetNamespace="http://schemas.microsoft.com/office/2006/metadata/properties" ma:root="true" ma:fieldsID="9a75d7930b3f1428cf7b52780460c699" ns2:_="">
    <xsd:import namespace="e4eb9fde-b859-4ab7-9af4-8c06705fc8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b9fde-b859-4ab7-9af4-8c06705fc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C48E40-83ED-4EF6-8965-BCF28DE2AE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AA96D-56F3-41AE-A5E5-3F5AF08AD681}">
  <ds:schemaRefs>
    <ds:schemaRef ds:uri="http://schemas.microsoft.com/office/2006/metadata/properties"/>
    <ds:schemaRef ds:uri="http://schemas.microsoft.com/office/infopath/2007/PartnerControls"/>
    <ds:schemaRef ds:uri="075b3806-1a89-4841-81a7-16bb1d50e873"/>
    <ds:schemaRef ds:uri="a770ba9b-5b47-4800-8c41-fbcfe704ff5e"/>
  </ds:schemaRefs>
</ds:datastoreItem>
</file>

<file path=customXml/itemProps3.xml><?xml version="1.0" encoding="utf-8"?>
<ds:datastoreItem xmlns:ds="http://schemas.openxmlformats.org/officeDocument/2006/customXml" ds:itemID="{975A095B-E44D-4B36-9461-EFDA5081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b9fde-b859-4ab7-9af4-8c06705fc8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3207</TotalTime>
  <Words>1208</Words>
  <Application>Microsoft Office PowerPoint</Application>
  <PresentationFormat>Widescreen</PresentationFormat>
  <Paragraphs>197</Paragraphs>
  <Slides>27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Consolas</vt:lpstr>
      <vt:lpstr>Roboto</vt:lpstr>
      <vt:lpstr>Source Sans Pro</vt:lpstr>
      <vt:lpstr>Source Sans Pro Bold</vt:lpstr>
      <vt:lpstr>Symbol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Laakmann, Julia</dc:creator>
  <cp:lastModifiedBy>Evis Plaku</cp:lastModifiedBy>
  <cp:revision>266</cp:revision>
  <dcterms:created xsi:type="dcterms:W3CDTF">2023-03-02T18:43:38Z</dcterms:created>
  <dcterms:modified xsi:type="dcterms:W3CDTF">2025-10-27T09:42:20Z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0x010100A598F2D7B54EF54AA086EF37B48FA810</vt:lpwstr>
  </property>
</Properties>
</file>